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4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10.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2.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4"/>
  </p:notesMasterIdLst>
  <p:sldIdLst>
    <p:sldId id="529" r:id="rId2"/>
    <p:sldId id="1340" r:id="rId3"/>
    <p:sldId id="1339" r:id="rId4"/>
    <p:sldId id="1385" r:id="rId5"/>
    <p:sldId id="1384" r:id="rId6"/>
    <p:sldId id="1361" r:id="rId7"/>
    <p:sldId id="1362" r:id="rId8"/>
    <p:sldId id="1402" r:id="rId9"/>
    <p:sldId id="1363" r:id="rId10"/>
    <p:sldId id="1341" r:id="rId11"/>
    <p:sldId id="1342" r:id="rId12"/>
    <p:sldId id="1404" r:id="rId13"/>
    <p:sldId id="1405" r:id="rId14"/>
    <p:sldId id="1364" r:id="rId15"/>
    <p:sldId id="1369" r:id="rId16"/>
    <p:sldId id="1367" r:id="rId17"/>
    <p:sldId id="1368" r:id="rId18"/>
    <p:sldId id="1365" r:id="rId19"/>
    <p:sldId id="1370" r:id="rId20"/>
    <p:sldId id="1379" r:id="rId21"/>
    <p:sldId id="1403" r:id="rId22"/>
    <p:sldId id="1366" r:id="rId23"/>
    <p:sldId id="1374" r:id="rId24"/>
    <p:sldId id="1378" r:id="rId25"/>
    <p:sldId id="1345" r:id="rId26"/>
    <p:sldId id="1329" r:id="rId27"/>
    <p:sldId id="1346" r:id="rId28"/>
    <p:sldId id="1347" r:id="rId29"/>
    <p:sldId id="1348" r:id="rId30"/>
    <p:sldId id="1351" r:id="rId31"/>
    <p:sldId id="1349" r:id="rId32"/>
    <p:sldId id="1245" r:id="rId33"/>
    <p:sldId id="1394" r:id="rId34"/>
    <p:sldId id="1386" r:id="rId35"/>
    <p:sldId id="1387" r:id="rId36"/>
    <p:sldId id="1388" r:id="rId37"/>
    <p:sldId id="1389" r:id="rId38"/>
    <p:sldId id="1390" r:id="rId39"/>
    <p:sldId id="1391" r:id="rId40"/>
    <p:sldId id="1392" r:id="rId41"/>
    <p:sldId id="1264" r:id="rId42"/>
    <p:sldId id="1332" r:id="rId43"/>
    <p:sldId id="1268" r:id="rId44"/>
    <p:sldId id="1271" r:id="rId45"/>
    <p:sldId id="1259" r:id="rId46"/>
    <p:sldId id="1354" r:id="rId47"/>
    <p:sldId id="1411" r:id="rId48"/>
    <p:sldId id="1412" r:id="rId49"/>
    <p:sldId id="1413" r:id="rId50"/>
    <p:sldId id="1395" r:id="rId51"/>
    <p:sldId id="1396" r:id="rId52"/>
    <p:sldId id="1400" r:id="rId53"/>
    <p:sldId id="1397" r:id="rId54"/>
    <p:sldId id="1408" r:id="rId55"/>
    <p:sldId id="1406" r:id="rId56"/>
    <p:sldId id="1407" r:id="rId57"/>
    <p:sldId id="1409" r:id="rId58"/>
    <p:sldId id="1410" r:id="rId59"/>
    <p:sldId id="1398" r:id="rId60"/>
    <p:sldId id="1401" r:id="rId61"/>
    <p:sldId id="1360" r:id="rId62"/>
    <p:sldId id="1324" r:id="rId63"/>
  </p:sldIdLst>
  <p:sldSz cx="9144000" cy="6858000" type="screen4x3"/>
  <p:notesSz cx="6735763" cy="987266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FFCCCC"/>
    <a:srgbClr val="CCFFFF"/>
    <a:srgbClr val="FFFF99"/>
    <a:srgbClr val="CCCC00"/>
    <a:srgbClr val="66FF33"/>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9" autoAdjust="0"/>
    <p:restoredTop sz="96784" autoAdjust="0"/>
  </p:normalViewPr>
  <p:slideViewPr>
    <p:cSldViewPr snapToObjects="1">
      <p:cViewPr>
        <p:scale>
          <a:sx n="70" d="100"/>
          <a:sy n="70" d="100"/>
        </p:scale>
        <p:origin x="-1146" y="-102"/>
      </p:cViewPr>
      <p:guideLst>
        <p:guide orient="horz" pos="2160"/>
        <p:guide pos="2832"/>
      </p:guideLst>
    </p:cSldViewPr>
  </p:slideViewPr>
  <p:outlineViewPr>
    <p:cViewPr>
      <p:scale>
        <a:sx n="33" d="100"/>
        <a:sy n="33" d="100"/>
      </p:scale>
      <p:origin x="0" y="34872"/>
    </p:cViewPr>
  </p:outlineViewPr>
  <p:notesTextViewPr>
    <p:cViewPr>
      <p:scale>
        <a:sx n="100" d="100"/>
        <a:sy n="100" d="100"/>
      </p:scale>
      <p:origin x="0" y="0"/>
    </p:cViewPr>
  </p:notesTextViewPr>
  <p:sorterViewPr>
    <p:cViewPr>
      <p:scale>
        <a:sx n="66" d="100"/>
        <a:sy n="66" d="100"/>
      </p:scale>
      <p:origin x="0" y="9234"/>
    </p:cViewPr>
  </p:sorterViewPr>
  <p:gridSpacing cx="360045" cy="36004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115597824"/>
        <c:axId val="82148672"/>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115598336"/>
        <c:axId val="114827264"/>
      </c:lineChart>
      <c:catAx>
        <c:axId val="115597824"/>
        <c:scaling>
          <c:orientation val="minMax"/>
        </c:scaling>
        <c:delete val="0"/>
        <c:axPos val="b"/>
        <c:numFmt formatCode="General" sourceLinked="0"/>
        <c:majorTickMark val="out"/>
        <c:minorTickMark val="none"/>
        <c:tickLblPos val="nextTo"/>
        <c:crossAx val="82148672"/>
        <c:crosses val="autoZero"/>
        <c:auto val="1"/>
        <c:lblAlgn val="ctr"/>
        <c:lblOffset val="100"/>
        <c:noMultiLvlLbl val="0"/>
      </c:catAx>
      <c:valAx>
        <c:axId val="82148672"/>
        <c:scaling>
          <c:orientation val="minMax"/>
        </c:scaling>
        <c:delete val="0"/>
        <c:axPos val="l"/>
        <c:majorGridlines/>
        <c:numFmt formatCode="#,##0_ " sourceLinked="1"/>
        <c:majorTickMark val="out"/>
        <c:minorTickMark val="none"/>
        <c:tickLblPos val="nextTo"/>
        <c:crossAx val="115597824"/>
        <c:crosses val="autoZero"/>
        <c:crossBetween val="between"/>
        <c:majorUnit val="5000"/>
      </c:valAx>
      <c:valAx>
        <c:axId val="114827264"/>
        <c:scaling>
          <c:orientation val="minMax"/>
        </c:scaling>
        <c:delete val="0"/>
        <c:axPos val="r"/>
        <c:numFmt formatCode="0.0_ " sourceLinked="1"/>
        <c:majorTickMark val="out"/>
        <c:minorTickMark val="none"/>
        <c:tickLblPos val="nextTo"/>
        <c:crossAx val="115598336"/>
        <c:crosses val="max"/>
        <c:crossBetween val="between"/>
        <c:majorUnit val="10"/>
      </c:valAx>
      <c:catAx>
        <c:axId val="115598336"/>
        <c:scaling>
          <c:orientation val="minMax"/>
        </c:scaling>
        <c:delete val="1"/>
        <c:axPos val="b"/>
        <c:numFmt formatCode="General" sourceLinked="1"/>
        <c:majorTickMark val="out"/>
        <c:minorTickMark val="none"/>
        <c:tickLblPos val="none"/>
        <c:crossAx val="114827264"/>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manualLayout>
          <c:xMode val="edge"/>
          <c:yMode val="edge"/>
          <c:x val="8.2350645546671583E-2"/>
          <c:y val="0.71238261883931175"/>
          <c:w val="0.88952480011067248"/>
          <c:h val="0.20891367745698455"/>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ja-JP" altLang="en-US" sz="1100" dirty="0" smtClean="0">
                <a:latin typeface="+mn-ea"/>
                <a:ea typeface="+mn-ea"/>
              </a:rPr>
              <a:t>（括弧内</a:t>
            </a:r>
            <a:r>
              <a:rPr lang="ja-JP" altLang="en-US" sz="1100" dirty="0">
                <a:latin typeface="+mn-ea"/>
                <a:ea typeface="+mn-ea"/>
              </a:rPr>
              <a:t>は</a:t>
            </a:r>
            <a:r>
              <a:rPr lang="en-US" altLang="ja-JP" sz="1100" dirty="0">
                <a:latin typeface="+mn-ea"/>
                <a:ea typeface="+mn-ea"/>
              </a:rPr>
              <a:t>65</a:t>
            </a:r>
            <a:r>
              <a:rPr lang="ja-JP" altLang="en-US" sz="1100" dirty="0">
                <a:latin typeface="+mn-ea"/>
                <a:ea typeface="+mn-ea"/>
              </a:rPr>
              <a:t>歳以上人口</a:t>
            </a:r>
            <a:r>
              <a:rPr lang="ja-JP" altLang="en-US" sz="1100" dirty="0" smtClean="0">
                <a:latin typeface="+mn-ea"/>
                <a:ea typeface="+mn-ea"/>
              </a:rPr>
              <a:t>対比）</a:t>
            </a:r>
            <a:endParaRPr lang="ja-JP" altLang="en-US" sz="1100" dirty="0">
              <a:latin typeface="+mn-ea"/>
              <a:ea typeface="+mn-ea"/>
            </a:endParaRPr>
          </a:p>
        </c:rich>
      </c:tx>
      <c:layout>
        <c:manualLayout>
          <c:xMode val="edge"/>
          <c:yMode val="edge"/>
          <c:x val="6.7241477136066097E-2"/>
          <c:y val="9.3961692104580247E-2"/>
        </c:manualLayout>
      </c:layout>
      <c:overlay val="0"/>
    </c:title>
    <c:autoTitleDeleted val="0"/>
    <c:plotArea>
      <c:layout>
        <c:manualLayout>
          <c:layoutTarget val="inner"/>
          <c:xMode val="edge"/>
          <c:yMode val="edge"/>
          <c:x val="3.0408498672561287E-2"/>
          <c:y val="0.10296021530487542"/>
          <c:w val="0.93310130292036519"/>
          <c:h val="0.58631807350203713"/>
        </c:manualLayout>
      </c:layout>
      <c:barChart>
        <c:barDir val="col"/>
        <c:grouping val="stacked"/>
        <c:varyColors val="0"/>
        <c:ser>
          <c:idx val="0"/>
          <c:order val="0"/>
          <c:tx>
            <c:strRef>
              <c:f>Sheet1!$B$1</c:f>
              <c:strCache>
                <c:ptCount val="1"/>
                <c:pt idx="0">
                  <c:v>「認知症高齢者の日常生活自立度」Ⅱ以上の高齢者の推計（括弧内は65歳以上人口対比）</c:v>
                </c:pt>
              </c:strCache>
            </c:strRef>
          </c:tx>
          <c:spPr>
            <a:solidFill>
              <a:schemeClr val="accent1"/>
            </a:solidFill>
            <a:ln w="9525" cap="flat" cmpd="sng" algn="ctr">
              <a:noFill/>
              <a:prstDash val="solid"/>
            </a:ln>
            <a:effectLst>
              <a:outerShdw blurRad="40000" dist="20000" dir="5400000" rotWithShape="0">
                <a:srgbClr val="000000">
                  <a:alpha val="38000"/>
                </a:srgbClr>
              </a:outerShdw>
            </a:effectLst>
          </c:spPr>
          <c:invertIfNegative val="0"/>
          <c:cat>
            <c:strRef>
              <c:f>Sheet1!$A$2:$A$3</c:f>
              <c:strCache>
                <c:ptCount val="2"/>
                <c:pt idx="0">
                  <c:v>2012年</c:v>
                </c:pt>
                <c:pt idx="1">
                  <c:v>2025年</c:v>
                </c:pt>
              </c:strCache>
            </c:strRef>
          </c:cat>
          <c:val>
            <c:numRef>
              <c:f>Sheet1!$B$2:$B$3</c:f>
              <c:numCache>
                <c:formatCode>General</c:formatCode>
                <c:ptCount val="2"/>
                <c:pt idx="0">
                  <c:v>462</c:v>
                </c:pt>
                <c:pt idx="1">
                  <c:v>700</c:v>
                </c:pt>
              </c:numCache>
            </c:numRef>
          </c:val>
        </c:ser>
        <c:dLbls>
          <c:showLegendKey val="0"/>
          <c:showVal val="0"/>
          <c:showCatName val="0"/>
          <c:showSerName val="0"/>
          <c:showPercent val="0"/>
          <c:showBubbleSize val="0"/>
        </c:dLbls>
        <c:gapWidth val="150"/>
        <c:overlap val="100"/>
        <c:axId val="115598848"/>
        <c:axId val="114828992"/>
      </c:barChart>
      <c:catAx>
        <c:axId val="115598848"/>
        <c:scaling>
          <c:orientation val="minMax"/>
        </c:scaling>
        <c:delete val="0"/>
        <c:axPos val="b"/>
        <c:numFmt formatCode="General" sourceLinked="0"/>
        <c:majorTickMark val="out"/>
        <c:minorTickMark val="none"/>
        <c:tickLblPos val="nextTo"/>
        <c:txPr>
          <a:bodyPr/>
          <a:lstStyle/>
          <a:p>
            <a:pPr>
              <a:defRPr sz="1200"/>
            </a:pPr>
            <a:endParaRPr lang="ja-JP"/>
          </a:p>
        </c:txPr>
        <c:crossAx val="114828992"/>
        <c:crosses val="autoZero"/>
        <c:auto val="1"/>
        <c:lblAlgn val="ctr"/>
        <c:lblOffset val="100"/>
        <c:noMultiLvlLbl val="0"/>
      </c:catAx>
      <c:valAx>
        <c:axId val="114828992"/>
        <c:scaling>
          <c:orientation val="minMax"/>
        </c:scaling>
        <c:delete val="1"/>
        <c:axPos val="l"/>
        <c:majorGridlines>
          <c:spPr>
            <a:ln>
              <a:noFill/>
            </a:ln>
          </c:spPr>
        </c:majorGridlines>
        <c:numFmt formatCode="General" sourceLinked="1"/>
        <c:majorTickMark val="out"/>
        <c:minorTickMark val="none"/>
        <c:tickLblPos val="nextTo"/>
        <c:crossAx val="115598848"/>
        <c:crosses val="autoZero"/>
        <c:crossBetween val="between"/>
      </c:valAx>
      <c:spPr>
        <a:noFill/>
        <a:ln>
          <a:noFill/>
        </a:ln>
      </c:spPr>
    </c:plotArea>
    <c:plotVisOnly val="1"/>
    <c:dispBlanksAs val="gap"/>
    <c:showDLblsOverMax val="0"/>
  </c:chart>
  <c:spPr>
    <a:solidFill>
      <a:schemeClr val="bg1">
        <a:lumMod val="95000"/>
      </a:schemeClr>
    </a:solidFill>
  </c:spPr>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0.08605</cdr:x>
      <cdr:y>0.42857</cdr:y>
    </cdr:from>
    <cdr:to>
      <cdr:x>0.46552</cdr:x>
      <cdr:y>0.65086</cdr:y>
    </cdr:to>
    <cdr:sp macro="" textlink="">
      <cdr:nvSpPr>
        <cdr:cNvPr id="2" name="正方形/長方形 1"/>
        <cdr:cNvSpPr/>
      </cdr:nvSpPr>
      <cdr:spPr>
        <a:xfrm xmlns:a="http://schemas.openxmlformats.org/drawingml/2006/main">
          <a:off x="279054" y="1060682"/>
          <a:ext cx="1230592" cy="5501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ja-JP" sz="1400" dirty="0">
              <a:solidFill>
                <a:schemeClr val="tx1"/>
              </a:solidFill>
            </a:rPr>
            <a:t>462</a:t>
          </a:r>
          <a:r>
            <a:rPr lang="ja-JP" altLang="en-US" sz="1400" dirty="0" smtClean="0">
              <a:solidFill>
                <a:schemeClr val="tx1"/>
              </a:solidFill>
            </a:rPr>
            <a:t>万人</a:t>
          </a:r>
          <a:endParaRPr lang="en-US" altLang="ja-JP" sz="1400" dirty="0" smtClean="0">
            <a:solidFill>
              <a:schemeClr val="tx1"/>
            </a:solidFill>
          </a:endParaRPr>
        </a:p>
        <a:p xmlns:a="http://schemas.openxmlformats.org/drawingml/2006/main">
          <a:pPr algn="ctr"/>
          <a:r>
            <a:rPr lang="en-US" altLang="ja-JP" sz="1400" dirty="0" smtClean="0">
              <a:solidFill>
                <a:schemeClr val="tx1"/>
              </a:solidFill>
            </a:rPr>
            <a:t>(15%)</a:t>
          </a:r>
          <a:endParaRPr lang="ja-JP" sz="1400" dirty="0">
            <a:solidFill>
              <a:schemeClr val="tx1"/>
            </a:solidFill>
          </a:endParaRPr>
        </a:p>
      </cdr:txBody>
    </cdr:sp>
  </cdr:relSizeAnchor>
  <cdr:relSizeAnchor xmlns:cdr="http://schemas.openxmlformats.org/drawingml/2006/chartDrawing">
    <cdr:from>
      <cdr:x>0.55157</cdr:x>
      <cdr:y>0.30612</cdr:y>
    </cdr:from>
    <cdr:to>
      <cdr:x>0.93103</cdr:x>
      <cdr:y>0.48979</cdr:y>
    </cdr:to>
    <cdr:sp macro="" textlink="">
      <cdr:nvSpPr>
        <cdr:cNvPr id="3" name="正方形/長方形 2"/>
        <cdr:cNvSpPr/>
      </cdr:nvSpPr>
      <cdr:spPr>
        <a:xfrm xmlns:a="http://schemas.openxmlformats.org/drawingml/2006/main">
          <a:off x="2303611" y="1080120"/>
          <a:ext cx="1584801" cy="6480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400" b="1" dirty="0" smtClean="0">
              <a:solidFill>
                <a:schemeClr val="tx1"/>
              </a:solidFill>
            </a:rPr>
            <a:t>約</a:t>
          </a:r>
          <a:r>
            <a:rPr lang="en-US" altLang="ja-JP" sz="1400" b="1" dirty="0" smtClean="0">
              <a:solidFill>
                <a:schemeClr val="tx1"/>
              </a:solidFill>
            </a:rPr>
            <a:t>700</a:t>
          </a:r>
          <a:r>
            <a:rPr lang="ja-JP" altLang="en-US" sz="1400" b="1" dirty="0" smtClean="0">
              <a:solidFill>
                <a:schemeClr val="tx1"/>
              </a:solidFill>
            </a:rPr>
            <a:t>万人</a:t>
          </a:r>
          <a:endParaRPr lang="en-US" altLang="ja-JP" sz="1400" b="1" dirty="0" smtClean="0">
            <a:solidFill>
              <a:schemeClr val="tx1"/>
            </a:solidFill>
          </a:endParaRPr>
        </a:p>
        <a:p xmlns:a="http://schemas.openxmlformats.org/drawingml/2006/main">
          <a:pPr algn="ctr"/>
          <a:r>
            <a:rPr lang="en-US" altLang="ja-JP" sz="1400" b="1" dirty="0" smtClean="0">
              <a:solidFill>
                <a:schemeClr val="tx1"/>
              </a:solidFill>
            </a:rPr>
            <a:t>(</a:t>
          </a:r>
          <a:r>
            <a:rPr lang="ja-JP" altLang="en-US" sz="1400" b="1" dirty="0" smtClean="0">
              <a:solidFill>
                <a:schemeClr val="tx1"/>
              </a:solidFill>
            </a:rPr>
            <a:t>約</a:t>
          </a:r>
          <a:r>
            <a:rPr lang="en-US" altLang="ja-JP" sz="1400" b="1" dirty="0" smtClean="0">
              <a:solidFill>
                <a:schemeClr val="tx1"/>
              </a:solidFill>
            </a:rPr>
            <a:t>20%)</a:t>
          </a:r>
          <a:endParaRPr lang="ja-JP" sz="1400" b="1" dirty="0">
            <a:solidFill>
              <a:schemeClr val="tx1"/>
            </a:solidFill>
          </a:endParaRPr>
        </a:p>
      </cdr:txBody>
    </cdr:sp>
  </cdr:relSizeAnchor>
  <cdr:relSizeAnchor xmlns:cdr="http://schemas.openxmlformats.org/drawingml/2006/chartDrawing">
    <cdr:from>
      <cdr:x>0.01724</cdr:x>
      <cdr:y>0.77025</cdr:y>
    </cdr:from>
    <cdr:to>
      <cdr:x>1</cdr:x>
      <cdr:y>1</cdr:y>
    </cdr:to>
    <cdr:sp macro="" textlink="">
      <cdr:nvSpPr>
        <cdr:cNvPr id="4" name="正方形/長方形 3"/>
        <cdr:cNvSpPr/>
      </cdr:nvSpPr>
      <cdr:spPr>
        <a:xfrm xmlns:a="http://schemas.openxmlformats.org/drawingml/2006/main">
          <a:off x="55907" y="2172652"/>
          <a:ext cx="3187017" cy="64807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50" dirty="0" smtClean="0">
              <a:solidFill>
                <a:schemeClr val="tx1"/>
              </a:solidFill>
            </a:rPr>
            <a:t>※</a:t>
          </a:r>
          <a:r>
            <a:rPr lang="ja-JP" altLang="en-US" sz="1050" dirty="0" smtClean="0">
              <a:solidFill>
                <a:schemeClr val="tx1"/>
              </a:solidFill>
            </a:rPr>
            <a:t>「日本における認知症の高齢者人口の将来推計に関する研究」（平成</a:t>
          </a:r>
          <a:r>
            <a:rPr lang="en-US" altLang="ja-JP" sz="1050" dirty="0" smtClean="0">
              <a:solidFill>
                <a:schemeClr val="tx1"/>
              </a:solidFill>
            </a:rPr>
            <a:t>26</a:t>
          </a:r>
          <a:r>
            <a:rPr lang="ja-JP" altLang="en-US" sz="1050" dirty="0" smtClean="0">
              <a:solidFill>
                <a:schemeClr val="tx1"/>
              </a:solidFill>
            </a:rPr>
            <a:t>年度厚生労働科学研究費補助金特別研究事業　九州大学　二宮教授）による速報値</a:t>
          </a:r>
          <a:endParaRPr lang="ja-JP" sz="105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atin typeface="Arial" pitchFamily="34"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Arial" pitchFamily="34" charset="0"/>
                <a:ea typeface="ＭＳ Ｐゴシック" pitchFamily="50" charset="-128"/>
              </a:defRPr>
            </a:lvl1pPr>
          </a:lstStyle>
          <a:p>
            <a:pPr>
              <a:defRPr/>
            </a:pPr>
            <a:endParaRPr lang="en-US" altLang="ja-JP"/>
          </a:p>
        </p:txBody>
      </p:sp>
      <p:sp>
        <p:nvSpPr>
          <p:cNvPr id="28676" name="Rectangle 4"/>
          <p:cNvSpPr>
            <a:spLocks noGrp="1" noRot="1" noChangeAspect="1" noChangeArrowheads="1" noTextEdit="1"/>
          </p:cNvSpPr>
          <p:nvPr>
            <p:ph type="sldImg" idx="2"/>
          </p:nvPr>
        </p:nvSpPr>
        <p:spPr bwMode="auto">
          <a:xfrm>
            <a:off x="898525" y="739775"/>
            <a:ext cx="4938713" cy="37036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3100" y="4689475"/>
            <a:ext cx="5389563"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37736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atin typeface="Arial" pitchFamily="34"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14763" y="937736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Arial" pitchFamily="34" charset="0"/>
                <a:ea typeface="ＭＳ Ｐゴシック" pitchFamily="50" charset="-128"/>
              </a:defRPr>
            </a:lvl1pPr>
          </a:lstStyle>
          <a:p>
            <a:pPr>
              <a:defRPr/>
            </a:pPr>
            <a:fld id="{FAE5120E-F8CB-4A10-BB2C-B46F34A68AD8}" type="slidenum">
              <a:rPr lang="en-US" altLang="ja-JP"/>
              <a:pPr>
                <a:defRPr/>
              </a:pPr>
              <a:t>‹#›</a:t>
            </a:fld>
            <a:endParaRPr lang="en-US" altLang="ja-JP"/>
          </a:p>
        </p:txBody>
      </p:sp>
    </p:spTree>
    <p:extLst>
      <p:ext uri="{BB962C8B-B14F-4D97-AF65-F5344CB8AC3E}">
        <p14:creationId xmlns:p14="http://schemas.microsoft.com/office/powerpoint/2010/main" val="201138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xfrm>
            <a:off x="898525" y="738188"/>
            <a:ext cx="4938713"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ja-JP" dirty="0" smtClean="0">
              <a:latin typeface="+mn-ea"/>
            </a:endParaRPr>
          </a:p>
          <a:p>
            <a:pPr>
              <a:defRPr/>
            </a:pPr>
            <a:endParaRPr lang="ja-JP" altLang="en-US" dirty="0" smtClean="0">
              <a:latin typeface="+mn-ea"/>
            </a:endParaRPr>
          </a:p>
        </p:txBody>
      </p:sp>
      <p:sp>
        <p:nvSpPr>
          <p:cNvPr id="430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5242" indent="-281817">
              <a:defRPr kumimoji="1">
                <a:solidFill>
                  <a:schemeClr val="tx1"/>
                </a:solidFill>
                <a:latin typeface="Arial" charset="0"/>
                <a:ea typeface="ＭＳ Ｐゴシック" charset="-128"/>
              </a:defRPr>
            </a:lvl2pPr>
            <a:lvl3pPr marL="1131989" indent="-225139">
              <a:defRPr kumimoji="1">
                <a:solidFill>
                  <a:schemeClr val="tx1"/>
                </a:solidFill>
                <a:latin typeface="Arial" charset="0"/>
                <a:ea typeface="ＭＳ Ｐゴシック" charset="-128"/>
              </a:defRPr>
            </a:lvl3pPr>
            <a:lvl4pPr marL="1585415" indent="-225139">
              <a:defRPr kumimoji="1">
                <a:solidFill>
                  <a:schemeClr val="tx1"/>
                </a:solidFill>
                <a:latin typeface="Arial" charset="0"/>
                <a:ea typeface="ＭＳ Ｐゴシック" charset="-128"/>
              </a:defRPr>
            </a:lvl4pPr>
            <a:lvl5pPr marL="2038839" indent="-225139">
              <a:defRPr kumimoji="1">
                <a:solidFill>
                  <a:schemeClr val="tx1"/>
                </a:solidFill>
                <a:latin typeface="Arial" charset="0"/>
                <a:ea typeface="ＭＳ Ｐゴシック" charset="-128"/>
              </a:defRPr>
            </a:lvl5pPr>
            <a:lvl6pPr marL="2492265" indent="-225139" eaLnBrk="0" fontAlgn="base" hangingPunct="0">
              <a:spcBef>
                <a:spcPct val="0"/>
              </a:spcBef>
              <a:spcAft>
                <a:spcPct val="0"/>
              </a:spcAft>
              <a:defRPr kumimoji="1">
                <a:solidFill>
                  <a:schemeClr val="tx1"/>
                </a:solidFill>
                <a:latin typeface="Arial" charset="0"/>
                <a:ea typeface="ＭＳ Ｐゴシック" charset="-128"/>
              </a:defRPr>
            </a:lvl6pPr>
            <a:lvl7pPr marL="2945690" indent="-225139" eaLnBrk="0" fontAlgn="base" hangingPunct="0">
              <a:spcBef>
                <a:spcPct val="0"/>
              </a:spcBef>
              <a:spcAft>
                <a:spcPct val="0"/>
              </a:spcAft>
              <a:defRPr kumimoji="1">
                <a:solidFill>
                  <a:schemeClr val="tx1"/>
                </a:solidFill>
                <a:latin typeface="Arial" charset="0"/>
                <a:ea typeface="ＭＳ Ｐゴシック" charset="-128"/>
              </a:defRPr>
            </a:lvl7pPr>
            <a:lvl8pPr marL="3399115" indent="-225139" eaLnBrk="0" fontAlgn="base" hangingPunct="0">
              <a:spcBef>
                <a:spcPct val="0"/>
              </a:spcBef>
              <a:spcAft>
                <a:spcPct val="0"/>
              </a:spcAft>
              <a:defRPr kumimoji="1">
                <a:solidFill>
                  <a:schemeClr val="tx1"/>
                </a:solidFill>
                <a:latin typeface="Arial" charset="0"/>
                <a:ea typeface="ＭＳ Ｐゴシック" charset="-128"/>
              </a:defRPr>
            </a:lvl8pPr>
            <a:lvl9pPr marL="3852540" indent="-225139" eaLnBrk="0" fontAlgn="base" hangingPunct="0">
              <a:spcBef>
                <a:spcPct val="0"/>
              </a:spcBef>
              <a:spcAft>
                <a:spcPct val="0"/>
              </a:spcAft>
              <a:defRPr kumimoji="1">
                <a:solidFill>
                  <a:schemeClr val="tx1"/>
                </a:solidFill>
                <a:latin typeface="Arial" charset="0"/>
                <a:ea typeface="ＭＳ Ｐゴシック" charset="-128"/>
              </a:defRPr>
            </a:lvl9pPr>
          </a:lstStyle>
          <a:p>
            <a:fld id="{8C75A3CB-A627-4868-8351-CE02B8BBFA8D}" type="slidenum">
              <a:rPr lang="ja-JP" altLang="en-US" smtClean="0">
                <a:solidFill>
                  <a:srgbClr val="000000"/>
                </a:solidFill>
                <a:latin typeface="Calibri" pitchFamily="34" charset="0"/>
              </a:rPr>
              <a:pPr/>
              <a:t>3</a:t>
            </a:fld>
            <a:endParaRPr lang="ja-JP" altLang="en-US" smtClean="0">
              <a:solidFill>
                <a:srgbClr val="000000"/>
              </a:solidFill>
              <a:latin typeface="Calibri" pitchFamily="34" charset="0"/>
            </a:endParaRPr>
          </a:p>
        </p:txBody>
      </p:sp>
    </p:spTree>
    <p:extLst>
      <p:ext uri="{BB962C8B-B14F-4D97-AF65-F5344CB8AC3E}">
        <p14:creationId xmlns:p14="http://schemas.microsoft.com/office/powerpoint/2010/main" val="415509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732">
              <a:defRPr/>
            </a:pP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介護保険法の改正の今後の動きについてですが、</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906732">
              <a:defRPr/>
            </a:pP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こちらは今後の地域包括ケアシステム強化法関連スケジュールになります。</a:t>
            </a:r>
            <a:r>
              <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日国会提出、介、老人福祉法、医療法、児童福祉法、高齢者虐待防止法など</a:t>
            </a:r>
            <a:r>
              <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本を束ねた</a:t>
            </a:r>
            <a:r>
              <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906732">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906732">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つい先日、（</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日に）</a:t>
            </a:r>
            <a:r>
              <a:rPr lang="ja-JP" altLang="en-US" dirty="0" smtClean="0">
                <a:effectLst/>
              </a:rPr>
              <a:t>改正介護保険関連法が可決・成立されたところであります。</a:t>
            </a:r>
            <a:endParaRPr lang="ja-JP" altLang="en-US" dirty="0"/>
          </a:p>
          <a:p>
            <a:endParaRPr kumimoji="1" lang="ja-JP" altLang="en-US" b="0" u="none" dirty="0"/>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8</a:t>
            </a:fld>
            <a:endParaRPr kumimoji="1" lang="ja-JP" altLang="en-US"/>
          </a:p>
        </p:txBody>
      </p:sp>
    </p:spTree>
    <p:extLst>
      <p:ext uri="{BB962C8B-B14F-4D97-AF65-F5344CB8AC3E}">
        <p14:creationId xmlns:p14="http://schemas.microsoft.com/office/powerpoint/2010/main" val="324921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これは、ご本人さんの自立を目指した介護予防ケアマネマネジメントについて説明</a:t>
            </a:r>
            <a:r>
              <a:rPr lang="ja-JP" altLang="en-US" dirty="0" smtClean="0"/>
              <a:t>してたものです。</a:t>
            </a:r>
            <a:endParaRPr lang="en-US" altLang="ja-JP" dirty="0"/>
          </a:p>
          <a:p>
            <a:r>
              <a:rPr lang="ja-JP" altLang="en-US" dirty="0"/>
              <a:t>下肢機能の低下により入浴ができないという課題が見えてきた方。</a:t>
            </a:r>
            <a:endParaRPr lang="en-US" altLang="ja-JP" dirty="0"/>
          </a:p>
          <a:p>
            <a:r>
              <a:rPr lang="ja-JP" altLang="en-US" dirty="0"/>
              <a:t>当初、目標を「安全に入浴する」と設定し、それに基づき立てたプランは「デイサービスで週２回風呂に入る」。これでは介護サービスが生活の不活発を助長している。</a:t>
            </a:r>
            <a:endParaRPr lang="en-US" altLang="ja-JP" dirty="0"/>
          </a:p>
          <a:p>
            <a:endParaRPr lang="en-US" altLang="ja-JP" dirty="0"/>
          </a:p>
          <a:p>
            <a:r>
              <a:rPr lang="ja-JP" altLang="en-US" dirty="0"/>
              <a:t>下肢機能の低下により入浴ができないという課題を踏まえ、地域ケア会議</a:t>
            </a:r>
            <a:r>
              <a:rPr lang="ja-JP" altLang="en-US" dirty="0" smtClean="0"/>
              <a:t>で多職種の助言を</a:t>
            </a:r>
            <a:r>
              <a:rPr lang="ja-JP" altLang="en-US" dirty="0"/>
              <a:t>聞きながら、目標を「自宅で自分で入浴することができる」と修正したとする。</a:t>
            </a:r>
            <a:endParaRPr lang="en-US" altLang="ja-JP" dirty="0"/>
          </a:p>
          <a:p>
            <a:r>
              <a:rPr lang="ja-JP" altLang="en-US" dirty="0"/>
              <a:t>修正された目標で再アセスメントを</a:t>
            </a:r>
            <a:r>
              <a:rPr lang="ja-JP" altLang="en-US" dirty="0" smtClean="0"/>
              <a:t>行うと</a:t>
            </a:r>
            <a:r>
              <a:rPr lang="ja-JP" altLang="en-US" dirty="0"/>
              <a:t>アセスメントの視点が変わってくる。入浴できない原因はどこにあるのか、例えば「風呂場までどうやって行っているのか。」「服の着脱は出来るのか」「浴槽のまたぎ動作は」「手すりがあれば出来るのか」等と根本的な原因のアプローチを行うことにより立てられたケアプランは、「デイサービスで下肢筋力の強化等を行い、浴室の住宅改修や入浴補助用具の購入をすすめる」に修正される。</a:t>
            </a:r>
            <a:endParaRPr lang="en-US" altLang="ja-JP" dirty="0"/>
          </a:p>
          <a:p>
            <a:r>
              <a:rPr lang="ja-JP" altLang="en-US" dirty="0"/>
              <a:t>この結果、要介護度の改善が図られる。</a:t>
            </a:r>
          </a:p>
        </p:txBody>
      </p:sp>
    </p:spTree>
    <p:extLst>
      <p:ext uri="{BB962C8B-B14F-4D97-AF65-F5344CB8AC3E}">
        <p14:creationId xmlns:p14="http://schemas.microsoft.com/office/powerpoint/2010/main" val="216554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先ほども申し上げましたが、</a:t>
            </a:r>
            <a:endParaRPr kumimoji="1" lang="en-US" altLang="ja-JP" dirty="0" smtClean="0"/>
          </a:p>
          <a:p>
            <a:r>
              <a:rPr kumimoji="1" lang="ja-JP" altLang="en-US" dirty="0" smtClean="0"/>
              <a:t>平成２８年度まで国のモデル事業として「いきいき百歳体操」など介護予防体操を、住民自らが立ち上げ、運営している通いの場の立ち上げを支援してきた。</a:t>
            </a:r>
            <a:endParaRPr kumimoji="1" lang="en-US" altLang="ja-JP" dirty="0" smtClean="0"/>
          </a:p>
          <a:p>
            <a:endParaRPr kumimoji="1" lang="en-US" altLang="ja-JP" dirty="0" smtClean="0"/>
          </a:p>
          <a:p>
            <a:r>
              <a:rPr kumimoji="1" lang="ja-JP" altLang="en-US" dirty="0" smtClean="0"/>
              <a:t>平成２８年度から、介護予防・自立支援を念頭においたケアマネジメントが各地域（市町村）において実践されるよう地域ケア会議を核とした介護予防等の取組の支援を行っています。</a:t>
            </a:r>
            <a:endParaRPr kumimoji="1" lang="en-US" altLang="ja-JP" dirty="0" smtClean="0"/>
          </a:p>
          <a:p>
            <a:endParaRPr kumimoji="1" lang="en-US" altLang="ja-JP" dirty="0" smtClean="0"/>
          </a:p>
          <a:p>
            <a:r>
              <a:rPr kumimoji="1" lang="ja-JP" altLang="en-US" dirty="0" smtClean="0"/>
              <a:t>介護予防の取組は、今年度以降も地域ケア会議を活用して自立支援・介護予防の普及展開を図っていくこととなり、この仕様の右下の全国展開へのロードマップを見て頂きたいのですが、平成３３年度には全国すべての市町村で「自立支援型の地域ケア会議」が開催されることとなってお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13</a:t>
            </a:fld>
            <a:endParaRPr kumimoji="1" lang="ja-JP" altLang="en-US"/>
          </a:p>
        </p:txBody>
      </p:sp>
    </p:spTree>
    <p:extLst>
      <p:ext uri="{BB962C8B-B14F-4D97-AF65-F5344CB8AC3E}">
        <p14:creationId xmlns:p14="http://schemas.microsoft.com/office/powerpoint/2010/main" val="299861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これからは、</a:t>
            </a:r>
            <a:r>
              <a:rPr kumimoji="1" lang="en-US" altLang="ja-JP" dirty="0" smtClean="0"/>
              <a:t>B</a:t>
            </a:r>
            <a:r>
              <a:rPr kumimoji="1" lang="ja-JP" altLang="en-US" dirty="0" smtClean="0"/>
              <a:t>型といわれるサービスの創出が重要になってくるが、</a:t>
            </a:r>
            <a:endParaRPr kumimoji="1" lang="en-US" altLang="ja-JP" dirty="0" smtClean="0"/>
          </a:p>
          <a:p>
            <a:r>
              <a:rPr kumimoji="1" lang="en-US" altLang="ja-JP" dirty="0" smtClean="0"/>
              <a:t>B</a:t>
            </a:r>
            <a:r>
              <a:rPr kumimoji="1" lang="ja-JP" altLang="en-US" dirty="0" smtClean="0"/>
              <a:t>型といわれるものは、有償ボランティアの世界から無償のボランティア、趣味やスポーツのグループ</a:t>
            </a:r>
            <a:endParaRPr kumimoji="1" lang="en-US" altLang="ja-JP" dirty="0" smtClean="0"/>
          </a:p>
          <a:p>
            <a:r>
              <a:rPr kumimoji="1" lang="ja-JP" altLang="en-US" dirty="0" smtClean="0"/>
              <a:t>毎日のウォーキングなどセルフケアに近いものや、お茶飲み仲間まで幅がある。</a:t>
            </a:r>
            <a:endParaRPr kumimoji="1" lang="en-US" altLang="ja-JP" dirty="0" smtClean="0"/>
          </a:p>
          <a:p>
            <a:r>
              <a:rPr kumimoji="1" lang="ja-JP" altLang="en-US" dirty="0" smtClean="0"/>
              <a:t>フォーマルサービスに近いインフォーマルサービスほど、行政が積極的に関与していくべきだが、</a:t>
            </a:r>
            <a:endParaRPr kumimoji="1" lang="en-US" altLang="ja-JP" dirty="0" smtClean="0"/>
          </a:p>
          <a:p>
            <a:r>
              <a:rPr kumimoji="1" lang="ja-JP" altLang="en-US" dirty="0" smtClean="0"/>
              <a:t>セルフケアに近い部分については地域づくりの中でわきあがってくるものと考えている。</a:t>
            </a:r>
            <a:endParaRPr kumimoji="1" lang="en-US" altLang="ja-JP" dirty="0" smtClean="0"/>
          </a:p>
          <a:p>
            <a:r>
              <a:rPr kumimoji="1" lang="ja-JP" altLang="en-US" dirty="0" smtClean="0"/>
              <a:t>ここが、住民主体といわれるものが各市町村においてなかなか進んでいないところで、</a:t>
            </a:r>
            <a:endParaRPr kumimoji="1" lang="en-US" altLang="ja-JP" dirty="0" smtClean="0"/>
          </a:p>
          <a:p>
            <a:r>
              <a:rPr kumimoji="1" lang="ja-JP" altLang="en-US" dirty="0" smtClean="0"/>
              <a:t>府としてここの市町村支援について力をいれていくべきだと考えている。</a:t>
            </a:r>
            <a:endParaRPr kumimoji="1" lang="en-US" altLang="ja-JP" dirty="0" smtClean="0"/>
          </a:p>
        </p:txBody>
      </p:sp>
    </p:spTree>
    <p:extLst>
      <p:ext uri="{BB962C8B-B14F-4D97-AF65-F5344CB8AC3E}">
        <p14:creationId xmlns:p14="http://schemas.microsoft.com/office/powerpoint/2010/main" val="303620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8525" y="738188"/>
            <a:ext cx="4938713" cy="3703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75E72E-3612-4886-805B-52E91521B768}" type="slidenum">
              <a:rPr lang="ja-JP" altLang="en-US" smtClean="0">
                <a:solidFill>
                  <a:prstClr val="black"/>
                </a:solidFill>
              </a:rPr>
              <a:pPr/>
              <a:t>25</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lang="ja-JP" altLang="en-US" smtClean="0">
                <a:solidFill>
                  <a:prstClr val="black"/>
                </a:solidFill>
              </a:rPr>
              <a:t>機密性２</a:t>
            </a:r>
            <a:endParaRPr lang="ja-JP" altLang="en-US">
              <a:solidFill>
                <a:prstClr val="black"/>
              </a:solidFill>
            </a:endParaRPr>
          </a:p>
        </p:txBody>
      </p:sp>
    </p:spTree>
    <p:extLst>
      <p:ext uri="{BB962C8B-B14F-4D97-AF65-F5344CB8AC3E}">
        <p14:creationId xmlns:p14="http://schemas.microsoft.com/office/powerpoint/2010/main" val="137394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xfrm>
            <a:off x="900113" y="739775"/>
            <a:ext cx="4935537" cy="3702050"/>
          </a:xfrm>
          <a:ln/>
        </p:spPr>
      </p:sp>
      <p:sp>
        <p:nvSpPr>
          <p:cNvPr id="38915" name="ノート プレースホルダ 2"/>
          <p:cNvSpPr>
            <a:spLocks noGrp="1"/>
          </p:cNvSpPr>
          <p:nvPr>
            <p:ph type="body" idx="1"/>
          </p:nvPr>
        </p:nvSpPr>
        <p:spPr>
          <a:noFill/>
          <a:ln/>
        </p:spPr>
        <p:txBody>
          <a:bodyPr/>
          <a:lstStyle/>
          <a:p>
            <a:endParaRPr lang="ja-JP" altLang="en-US" smtClean="0">
              <a:latin typeface="Arial" pitchFamily="34" charset="0"/>
              <a:ea typeface="ＭＳ Ｐ明朝" pitchFamily="18" charset="-128"/>
            </a:endParaRPr>
          </a:p>
        </p:txBody>
      </p:sp>
      <p:sp>
        <p:nvSpPr>
          <p:cNvPr id="38916" name="スライド番号プレースホルダ 3"/>
          <p:cNvSpPr>
            <a:spLocks noGrp="1"/>
          </p:cNvSpPr>
          <p:nvPr>
            <p:ph type="sldNum" sz="quarter" idx="5"/>
          </p:nvPr>
        </p:nvSpPr>
        <p:spPr>
          <a:noFill/>
        </p:spPr>
        <p:txBody>
          <a:bodyPr/>
          <a:lstStyle/>
          <a:p>
            <a:pPr defTabSz="903702">
              <a:spcBef>
                <a:spcPct val="50000"/>
              </a:spcBef>
            </a:pPr>
            <a:fld id="{0DFD0BAA-AE30-46CD-AA21-EF2B45B13557}" type="slidenum">
              <a:rPr lang="ja-JP" altLang="en-US">
                <a:solidFill>
                  <a:srgbClr val="000000"/>
                </a:solidFill>
              </a:rPr>
              <a:pPr defTabSz="903702">
                <a:spcBef>
                  <a:spcPct val="50000"/>
                </a:spcBef>
              </a:pPr>
              <a:t>27</a:t>
            </a:fld>
            <a:endParaRPr lang="ja-JP" altLang="en-US">
              <a:solidFill>
                <a:srgbClr val="000000"/>
              </a:solidFill>
            </a:endParaRPr>
          </a:p>
        </p:txBody>
      </p:sp>
    </p:spTree>
    <p:extLst>
      <p:ext uri="{BB962C8B-B14F-4D97-AF65-F5344CB8AC3E}">
        <p14:creationId xmlns:p14="http://schemas.microsoft.com/office/powerpoint/2010/main" val="216082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a:xfrm>
            <a:off x="90275" y="4546467"/>
            <a:ext cx="6555213" cy="5182037"/>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310841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2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8C34ED-43C1-4317-AFF8-E396189AB05C}"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166165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8D47CE52-6FF2-46AB-B152-73526463012E}" type="slidenum">
              <a:rPr lang="en-US" altLang="ja-JP" smtClean="0"/>
              <a:pPr>
                <a:defRPr/>
              </a:pPr>
              <a:t>‹#›</a:t>
            </a:fld>
            <a:endParaRPr lang="en-US" altLang="ja-JP"/>
          </a:p>
        </p:txBody>
      </p:sp>
    </p:spTree>
    <p:extLst>
      <p:ext uri="{BB962C8B-B14F-4D97-AF65-F5344CB8AC3E}">
        <p14:creationId xmlns:p14="http://schemas.microsoft.com/office/powerpoint/2010/main" val="215093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5138F1E-0526-40B1-A65B-68E64D8BF9BD}" type="slidenum">
              <a:rPr lang="en-US" altLang="ja-JP" smtClean="0"/>
              <a:pPr>
                <a:defRPr/>
              </a:pPr>
              <a:t>‹#›</a:t>
            </a:fld>
            <a:endParaRPr lang="en-US" altLang="ja-JP"/>
          </a:p>
        </p:txBody>
      </p:sp>
    </p:spTree>
    <p:extLst>
      <p:ext uri="{BB962C8B-B14F-4D97-AF65-F5344CB8AC3E}">
        <p14:creationId xmlns:p14="http://schemas.microsoft.com/office/powerpoint/2010/main" val="361322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5138F1E-0526-40B1-A65B-68E64D8BF9BD}" type="slidenum">
              <a:rPr lang="en-US" altLang="ja-JP" smtClean="0"/>
              <a:pPr>
                <a:defRPr/>
              </a:pPr>
              <a:t>‹#›</a:t>
            </a:fld>
            <a:endParaRPr lang="en-US" altLang="ja-JP"/>
          </a:p>
        </p:txBody>
      </p:sp>
    </p:spTree>
    <p:extLst>
      <p:ext uri="{BB962C8B-B14F-4D97-AF65-F5344CB8AC3E}">
        <p14:creationId xmlns:p14="http://schemas.microsoft.com/office/powerpoint/2010/main" val="281423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87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29CA876-120C-41F5-83B0-8B076432E559}" type="slidenum">
              <a:rPr lang="en-US" altLang="ja-JP" smtClean="0"/>
              <a:pPr>
                <a:defRPr/>
              </a:pPr>
              <a:t>‹#›</a:t>
            </a:fld>
            <a:endParaRPr lang="en-US" altLang="ja-JP"/>
          </a:p>
        </p:txBody>
      </p:sp>
    </p:spTree>
    <p:extLst>
      <p:ext uri="{BB962C8B-B14F-4D97-AF65-F5344CB8AC3E}">
        <p14:creationId xmlns:p14="http://schemas.microsoft.com/office/powerpoint/2010/main" val="134851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48A9F90-3382-42AB-A68B-4842B358BA1B}" type="slidenum">
              <a:rPr lang="en-US" altLang="ja-JP" smtClean="0"/>
              <a:pPr>
                <a:defRPr/>
              </a:pPr>
              <a:t>‹#›</a:t>
            </a:fld>
            <a:endParaRPr lang="en-US" altLang="ja-JP"/>
          </a:p>
        </p:txBody>
      </p:sp>
    </p:spTree>
    <p:extLst>
      <p:ext uri="{BB962C8B-B14F-4D97-AF65-F5344CB8AC3E}">
        <p14:creationId xmlns:p14="http://schemas.microsoft.com/office/powerpoint/2010/main" val="383391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B9E73AA7-80CC-4977-8B6A-0ADCD1438098}" type="slidenum">
              <a:rPr lang="en-US" altLang="ja-JP" smtClean="0"/>
              <a:pPr>
                <a:defRPr/>
              </a:pPr>
              <a:t>‹#›</a:t>
            </a:fld>
            <a:endParaRPr lang="en-US" altLang="ja-JP"/>
          </a:p>
        </p:txBody>
      </p:sp>
    </p:spTree>
    <p:extLst>
      <p:ext uri="{BB962C8B-B14F-4D97-AF65-F5344CB8AC3E}">
        <p14:creationId xmlns:p14="http://schemas.microsoft.com/office/powerpoint/2010/main" val="72045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1D12E008-CCBA-4BAA-906D-C4239037209C}" type="slidenum">
              <a:rPr lang="en-US" altLang="ja-JP" smtClean="0"/>
              <a:pPr>
                <a:defRPr/>
              </a:pPr>
              <a:t>‹#›</a:t>
            </a:fld>
            <a:endParaRPr lang="en-US" altLang="ja-JP"/>
          </a:p>
        </p:txBody>
      </p:sp>
    </p:spTree>
    <p:extLst>
      <p:ext uri="{BB962C8B-B14F-4D97-AF65-F5344CB8AC3E}">
        <p14:creationId xmlns:p14="http://schemas.microsoft.com/office/powerpoint/2010/main" val="117736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C87E0A96-86E4-4687-A238-5A2C9A0294F3}" type="slidenum">
              <a:rPr lang="en-US" altLang="ja-JP" smtClean="0"/>
              <a:pPr>
                <a:defRPr/>
              </a:pPr>
              <a:t>‹#›</a:t>
            </a:fld>
            <a:endParaRPr lang="en-US" altLang="ja-JP"/>
          </a:p>
        </p:txBody>
      </p:sp>
    </p:spTree>
    <p:extLst>
      <p:ext uri="{BB962C8B-B14F-4D97-AF65-F5344CB8AC3E}">
        <p14:creationId xmlns:p14="http://schemas.microsoft.com/office/powerpoint/2010/main" val="317630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5253BE24-B94F-4A14-A95A-DA0706C67586}" type="slidenum">
              <a:rPr lang="en-US" altLang="ja-JP" smtClean="0"/>
              <a:pPr>
                <a:defRPr/>
              </a:pPr>
              <a:t>‹#›</a:t>
            </a:fld>
            <a:endParaRPr lang="en-US" altLang="ja-JP"/>
          </a:p>
        </p:txBody>
      </p:sp>
    </p:spTree>
    <p:extLst>
      <p:ext uri="{BB962C8B-B14F-4D97-AF65-F5344CB8AC3E}">
        <p14:creationId xmlns:p14="http://schemas.microsoft.com/office/powerpoint/2010/main" val="171725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05138F1E-0526-40B1-A65B-68E64D8BF9BD}" type="slidenum">
              <a:rPr lang="en-US" altLang="ja-JP" smtClean="0"/>
              <a:pPr>
                <a:defRPr/>
              </a:pPr>
              <a:t>‹#›</a:t>
            </a:fld>
            <a:endParaRPr lang="en-US" altLang="ja-JP"/>
          </a:p>
        </p:txBody>
      </p:sp>
    </p:spTree>
    <p:extLst>
      <p:ext uri="{BB962C8B-B14F-4D97-AF65-F5344CB8AC3E}">
        <p14:creationId xmlns:p14="http://schemas.microsoft.com/office/powerpoint/2010/main" val="38036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2BFBB6D-23E2-43FC-A39F-D66ECE8C3539}" type="slidenum">
              <a:rPr lang="en-US" altLang="ja-JP" smtClean="0"/>
              <a:pPr>
                <a:defRPr/>
              </a:pPr>
              <a:t>‹#›</a:t>
            </a:fld>
            <a:endParaRPr lang="en-US" altLang="ja-JP"/>
          </a:p>
        </p:txBody>
      </p:sp>
    </p:spTree>
    <p:extLst>
      <p:ext uri="{BB962C8B-B14F-4D97-AF65-F5344CB8AC3E}">
        <p14:creationId xmlns:p14="http://schemas.microsoft.com/office/powerpoint/2010/main" val="406324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138F1E-0526-40B1-A65B-68E64D8BF9BD}" type="slidenum">
              <a:rPr lang="en-US" altLang="ja-JP" smtClean="0"/>
              <a:pPr>
                <a:defRPr/>
              </a:pPr>
              <a:t>‹#›</a:t>
            </a:fld>
            <a:endParaRPr lang="en-US" altLang="ja-JP"/>
          </a:p>
        </p:txBody>
      </p:sp>
    </p:spTree>
    <p:extLst>
      <p:ext uri="{BB962C8B-B14F-4D97-AF65-F5344CB8AC3E}">
        <p14:creationId xmlns:p14="http://schemas.microsoft.com/office/powerpoint/2010/main" val="314820124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ctrTitle"/>
          </p:nvPr>
        </p:nvSpPr>
        <p:spPr>
          <a:xfrm>
            <a:off x="611505" y="2776728"/>
            <a:ext cx="7772400" cy="1470025"/>
          </a:xfrm>
        </p:spPr>
        <p:txBody>
          <a:bodyPr>
            <a:normAutofit fontScale="90000"/>
          </a:bodyPr>
          <a:lstStyle/>
          <a:p>
            <a:r>
              <a:rPr lang="ja-JP" altLang="en-US" dirty="0" smtClean="0"/>
              <a:t>介護報酬改定の動向</a:t>
            </a:r>
            <a:r>
              <a:rPr lang="ja-JP" altLang="en-US" dirty="0" smtClean="0"/>
              <a:t>と</a:t>
            </a:r>
            <a:r>
              <a:rPr lang="en-US" altLang="ja-JP" dirty="0" smtClean="0"/>
              <a:t/>
            </a:r>
            <a:br>
              <a:rPr lang="en-US" altLang="ja-JP" dirty="0" smtClean="0"/>
            </a:br>
            <a:r>
              <a:rPr lang="ja-JP" altLang="en-US" dirty="0" smtClean="0"/>
              <a:t>ケアマネジメント・介護支援専門員</a:t>
            </a:r>
            <a:r>
              <a:rPr lang="en-US" altLang="ja-JP" dirty="0" smtClean="0"/>
              <a:t/>
            </a:r>
            <a:br>
              <a:rPr lang="en-US" altLang="ja-JP" dirty="0" smtClean="0"/>
            </a:br>
            <a:r>
              <a:rPr lang="en-US" altLang="ja-JP" dirty="0" smtClean="0"/>
              <a:t/>
            </a:r>
            <a:br>
              <a:rPr lang="en-US" altLang="ja-JP" dirty="0" smtClean="0"/>
            </a:br>
            <a:r>
              <a:rPr lang="ja-JP" altLang="en-US" sz="6000" dirty="0" smtClean="0">
                <a:solidFill>
                  <a:schemeClr val="bg1"/>
                </a:solidFill>
              </a:rPr>
              <a:t>護</a:t>
            </a:r>
            <a:r>
              <a:rPr lang="ja-JP" altLang="en-US" dirty="0" smtClean="0">
                <a:solidFill>
                  <a:schemeClr val="bg1"/>
                </a:solidFill>
              </a:rPr>
              <a:t>保険制度改正</a:t>
            </a:r>
            <a:r>
              <a:rPr lang="en-US" altLang="ja-JP" dirty="0" smtClean="0">
                <a:solidFill>
                  <a:schemeClr val="bg1"/>
                </a:solidFill>
              </a:rPr>
              <a:t/>
            </a:r>
            <a:br>
              <a:rPr lang="en-US" altLang="ja-JP" dirty="0" smtClean="0">
                <a:solidFill>
                  <a:schemeClr val="bg1"/>
                </a:solidFill>
              </a:rPr>
            </a:br>
            <a:r>
              <a:rPr lang="ja-JP" altLang="en-US" dirty="0">
                <a:solidFill>
                  <a:schemeClr val="bg1"/>
                </a:solidFill>
              </a:rPr>
              <a:t>　</a:t>
            </a:r>
            <a:r>
              <a:rPr lang="ja-JP" altLang="en-US" dirty="0" smtClean="0">
                <a:solidFill>
                  <a:schemeClr val="bg1"/>
                </a:solidFill>
              </a:rPr>
              <a:t>　　　　　と今後の展望</a:t>
            </a:r>
            <a:r>
              <a:rPr lang="en-US" altLang="ja-JP" dirty="0" smtClean="0">
                <a:solidFill>
                  <a:schemeClr val="bg1"/>
                </a:solidFill>
              </a:rPr>
              <a:t/>
            </a:r>
            <a:br>
              <a:rPr lang="en-US" altLang="ja-JP" dirty="0" smtClean="0">
                <a:solidFill>
                  <a:schemeClr val="bg1"/>
                </a:solidFill>
              </a:rPr>
            </a:br>
            <a:endParaRPr lang="ja-JP" altLang="en-US" sz="2800" dirty="0" smtClean="0">
              <a:solidFill>
                <a:schemeClr val="bg1"/>
              </a:solidFill>
            </a:endParaRPr>
          </a:p>
        </p:txBody>
      </p:sp>
      <p:sp>
        <p:nvSpPr>
          <p:cNvPr id="2" name="サブタイトル 1"/>
          <p:cNvSpPr>
            <a:spLocks noGrp="1"/>
          </p:cNvSpPr>
          <p:nvPr>
            <p:ph type="subTitle" idx="1"/>
          </p:nvPr>
        </p:nvSpPr>
        <p:spPr/>
        <p:txBody>
          <a:bodyPr/>
          <a:lstStyle/>
          <a:p>
            <a:endParaRPr kumimoji="1" lang="ja-JP" altLang="en-US" dirty="0"/>
          </a:p>
        </p:txBody>
      </p:sp>
      <p:sp>
        <p:nvSpPr>
          <p:cNvPr id="29699" name="Text Box 7"/>
          <p:cNvSpPr txBox="1">
            <a:spLocks noChangeArrowheads="1"/>
          </p:cNvSpPr>
          <p:nvPr/>
        </p:nvSpPr>
        <p:spPr bwMode="auto">
          <a:xfrm>
            <a:off x="2771775" y="4509135"/>
            <a:ext cx="6120765" cy="1129665"/>
          </a:xfrm>
          <a:prstGeom prst="rect">
            <a:avLst/>
          </a:prstGeom>
          <a:noFill/>
          <a:ln w="9525">
            <a:noFill/>
            <a:miter lim="800000"/>
            <a:headEnd/>
            <a:tailEnd/>
          </a:ln>
        </p:spPr>
        <p:txBody>
          <a:bodyPr/>
          <a:lstStyle/>
          <a:p>
            <a:pPr eaLnBrk="0" hangingPunct="0">
              <a:spcBef>
                <a:spcPct val="50000"/>
              </a:spcBef>
            </a:pPr>
            <a:r>
              <a:rPr kumimoji="0" lang="ja-JP" altLang="en-US" b="1" dirty="0">
                <a:solidFill>
                  <a:srgbClr val="000000"/>
                </a:solidFill>
              </a:rPr>
              <a:t>一般</a:t>
            </a:r>
            <a:r>
              <a:rPr kumimoji="0" lang="ja-JP" altLang="en-US" b="1" dirty="0" smtClean="0">
                <a:solidFill>
                  <a:srgbClr val="000000"/>
                </a:solidFill>
              </a:rPr>
              <a:t>社団</a:t>
            </a:r>
            <a:r>
              <a:rPr kumimoji="0" lang="ja-JP" altLang="en-US" b="1" dirty="0" smtClean="0">
                <a:solidFill>
                  <a:srgbClr val="000000"/>
                </a:solidFill>
              </a:rPr>
              <a:t>法人　</a:t>
            </a:r>
            <a:endParaRPr kumimoji="0" lang="en-US" altLang="ja-JP" b="1" dirty="0" smtClean="0">
              <a:solidFill>
                <a:srgbClr val="000000"/>
              </a:solidFill>
            </a:endParaRPr>
          </a:p>
          <a:p>
            <a:pPr eaLnBrk="0" hangingPunct="0">
              <a:spcBef>
                <a:spcPct val="50000"/>
              </a:spcBef>
            </a:pPr>
            <a:r>
              <a:rPr kumimoji="0" lang="ja-JP" altLang="en-US" b="1" dirty="0">
                <a:solidFill>
                  <a:srgbClr val="000000"/>
                </a:solidFill>
              </a:rPr>
              <a:t>　</a:t>
            </a:r>
            <a:r>
              <a:rPr kumimoji="0" lang="ja-JP" altLang="en-US" b="1" dirty="0" smtClean="0">
                <a:solidFill>
                  <a:srgbClr val="000000"/>
                </a:solidFill>
              </a:rPr>
              <a:t>　　　</a:t>
            </a:r>
            <a:r>
              <a:rPr kumimoji="0" lang="ja-JP" altLang="en-US" b="1" dirty="0">
                <a:solidFill>
                  <a:srgbClr val="000000"/>
                </a:solidFill>
              </a:rPr>
              <a:t>日本</a:t>
            </a:r>
            <a:r>
              <a:rPr kumimoji="0" lang="ja-JP" altLang="en-US" b="1" dirty="0" smtClean="0">
                <a:solidFill>
                  <a:srgbClr val="000000"/>
                </a:solidFill>
              </a:rPr>
              <a:t>介護</a:t>
            </a:r>
            <a:r>
              <a:rPr kumimoji="0" lang="ja-JP" altLang="en-US" b="1" dirty="0">
                <a:solidFill>
                  <a:srgbClr val="000000"/>
                </a:solidFill>
              </a:rPr>
              <a:t>支援専門員協会　</a:t>
            </a:r>
          </a:p>
          <a:p>
            <a:pPr eaLnBrk="0" hangingPunct="0">
              <a:spcBef>
                <a:spcPct val="50000"/>
              </a:spcBef>
            </a:pPr>
            <a:r>
              <a:rPr kumimoji="0" lang="ja-JP" altLang="en-US" b="1" dirty="0">
                <a:solidFill>
                  <a:srgbClr val="000000"/>
                </a:solidFill>
              </a:rPr>
              <a:t>　　　　　　</a:t>
            </a:r>
            <a:r>
              <a:rPr kumimoji="0" lang="ja-JP" altLang="en-US" b="1" dirty="0" smtClean="0">
                <a:solidFill>
                  <a:srgbClr val="000000"/>
                </a:solidFill>
              </a:rPr>
              <a:t>副会長</a:t>
            </a:r>
            <a:r>
              <a:rPr kumimoji="0" lang="ja-JP" altLang="en-US" b="1" dirty="0">
                <a:solidFill>
                  <a:srgbClr val="000000"/>
                </a:solidFill>
              </a:rPr>
              <a:t>　濵田　</a:t>
            </a:r>
            <a:r>
              <a:rPr kumimoji="0" lang="ja-JP" altLang="en-US" b="1" dirty="0" smtClean="0">
                <a:solidFill>
                  <a:srgbClr val="000000"/>
                </a:solidFill>
              </a:rPr>
              <a:t>和則</a:t>
            </a:r>
            <a:endParaRPr kumimoji="0" lang="en-US" altLang="ja-JP" b="1" dirty="0">
              <a:solidFill>
                <a:srgbClr val="000000"/>
              </a:solidFill>
            </a:endParaRPr>
          </a:p>
          <a:p>
            <a:pPr eaLnBrk="0" hangingPunct="0">
              <a:spcBef>
                <a:spcPct val="50000"/>
              </a:spcBef>
            </a:pPr>
            <a:r>
              <a:rPr kumimoji="0" lang="ja-JP" altLang="en-US" b="1" dirty="0" smtClean="0">
                <a:solidFill>
                  <a:srgbClr val="000000"/>
                </a:solidFill>
              </a:rPr>
              <a:t>（公益社団　</a:t>
            </a:r>
            <a:r>
              <a:rPr kumimoji="0" lang="ja-JP" altLang="en-US" b="1" dirty="0" smtClean="0">
                <a:solidFill>
                  <a:srgbClr val="000000"/>
                </a:solidFill>
              </a:rPr>
              <a:t>大阪</a:t>
            </a:r>
            <a:r>
              <a:rPr kumimoji="0" lang="ja-JP" altLang="en-US" b="1" dirty="0" smtClean="0">
                <a:solidFill>
                  <a:srgbClr val="000000"/>
                </a:solidFill>
              </a:rPr>
              <a:t>介護</a:t>
            </a:r>
            <a:r>
              <a:rPr kumimoji="0" lang="ja-JP" altLang="en-US" b="1" dirty="0" smtClean="0">
                <a:solidFill>
                  <a:srgbClr val="000000"/>
                </a:solidFill>
              </a:rPr>
              <a:t>支援専門員協会　</a:t>
            </a:r>
            <a:r>
              <a:rPr kumimoji="0" lang="ja-JP" altLang="en-US" b="1" dirty="0" smtClean="0">
                <a:solidFill>
                  <a:srgbClr val="000000"/>
                </a:solidFill>
              </a:rPr>
              <a:t>会長</a:t>
            </a:r>
            <a:r>
              <a:rPr kumimoji="0" lang="ja-JP" altLang="en-US" b="1" dirty="0" smtClean="0">
                <a:solidFill>
                  <a:srgbClr val="000000"/>
                </a:solidFill>
              </a:rPr>
              <a:t>）</a:t>
            </a:r>
            <a:endParaRPr kumimoji="0" lang="ja-JP" altLang="en-US" b="1" dirty="0">
              <a:solidFill>
                <a:srgbClr val="000000"/>
              </a:solidFill>
            </a:endParaRPr>
          </a:p>
          <a:p>
            <a:pPr eaLnBrk="0" hangingPunct="0">
              <a:spcBef>
                <a:spcPct val="50000"/>
              </a:spcBef>
            </a:pPr>
            <a:endParaRPr kumimoji="0" lang="ja-JP" altLang="en-US" sz="18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029"/>
          <a:stretch/>
        </p:blipFill>
        <p:spPr bwMode="auto">
          <a:xfrm>
            <a:off x="4553411" y="1052736"/>
            <a:ext cx="4418444" cy="49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044"/>
          <a:stretch/>
        </p:blipFill>
        <p:spPr bwMode="auto">
          <a:xfrm>
            <a:off x="5918" y="1052736"/>
            <a:ext cx="4574680" cy="49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7459" y="6516052"/>
            <a:ext cx="8596990" cy="369332"/>
          </a:xfrm>
          <a:prstGeom prst="rect">
            <a:avLst/>
          </a:prstGeom>
          <a:noFill/>
        </p:spPr>
        <p:txBody>
          <a:bodyPr wrap="square" rtlCol="0">
            <a:spAutoFit/>
          </a:bodyPr>
          <a:lstStyle/>
          <a:p>
            <a:pPr marL="108000" indent="-457200"/>
            <a:r>
              <a:rPr lang="en-US" altLang="ja-JP" sz="900" dirty="0" smtClean="0">
                <a:solidFill>
                  <a:prstClr val="black"/>
                </a:solidFill>
                <a:latin typeface="ＭＳ Ｐゴシック" panose="020B0600070205080204" pitchFamily="50" charset="-128"/>
              </a:rPr>
              <a:t>【</a:t>
            </a:r>
            <a:r>
              <a:rPr lang="ja-JP" altLang="en-US" sz="900" dirty="0" smtClean="0">
                <a:solidFill>
                  <a:prstClr val="black"/>
                </a:solidFill>
                <a:latin typeface="ＭＳ Ｐゴシック" panose="020B0600070205080204" pitchFamily="50" charset="-128"/>
              </a:rPr>
              <a:t>出典等</a:t>
            </a:r>
            <a:r>
              <a:rPr lang="en-US" altLang="ja-JP" sz="900" dirty="0" smtClean="0">
                <a:solidFill>
                  <a:prstClr val="black"/>
                </a:solidFill>
                <a:latin typeface="ＭＳ Ｐゴシック" panose="020B0600070205080204" pitchFamily="50" charset="-128"/>
              </a:rPr>
              <a:t>】</a:t>
            </a:r>
            <a:r>
              <a:rPr lang="ja-JP" altLang="en-US" sz="900" dirty="0" smtClean="0">
                <a:solidFill>
                  <a:prstClr val="black"/>
                </a:solidFill>
                <a:latin typeface="ＭＳ Ｐゴシック" panose="020B0600070205080204" pitchFamily="50" charset="-128"/>
              </a:rPr>
              <a:t>「介護保険総合データベース」（厚生労働省）</a:t>
            </a:r>
            <a:r>
              <a:rPr lang="en-US" altLang="ja-JP" sz="900" dirty="0" smtClean="0">
                <a:solidFill>
                  <a:prstClr val="black"/>
                </a:solidFill>
                <a:latin typeface="ＭＳ Ｐゴシック" panose="020B0600070205080204" pitchFamily="50" charset="-128"/>
              </a:rPr>
              <a:t>､</a:t>
            </a:r>
            <a:r>
              <a:rPr lang="ja-JP" altLang="en-US" sz="900" dirty="0" smtClean="0">
                <a:solidFill>
                  <a:prstClr val="black"/>
                </a:solidFill>
                <a:latin typeface="ＭＳ Ｐゴシック" panose="020B0600070205080204" pitchFamily="50" charset="-128"/>
              </a:rPr>
              <a:t>「介護保険事業状況報告」（厚生労働省）、「住民基本台帳に基づく人口、人口動態及び世帯数」（総務省）を基に集計・推計した。</a:t>
            </a:r>
            <a:endParaRPr lang="ja-JP" altLang="en-US" sz="900" dirty="0">
              <a:solidFill>
                <a:prstClr val="black"/>
              </a:solidFill>
              <a:latin typeface="ＭＳ Ｐゴシック" panose="020B0600070205080204" pitchFamily="50" charset="-128"/>
            </a:endParaRPr>
          </a:p>
        </p:txBody>
      </p:sp>
      <p:cxnSp>
        <p:nvCxnSpPr>
          <p:cNvPr id="28" name="直線コネクタ 27"/>
          <p:cNvCxnSpPr/>
          <p:nvPr/>
        </p:nvCxnSpPr>
        <p:spPr>
          <a:xfrm>
            <a:off x="3789436" y="1249688"/>
            <a:ext cx="0" cy="47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194407" y="1249688"/>
            <a:ext cx="0" cy="475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84859" y="746191"/>
            <a:ext cx="4080236" cy="253916"/>
          </a:xfrm>
          <a:prstGeom prst="rect">
            <a:avLst/>
          </a:prstGeom>
          <a:noFill/>
        </p:spPr>
        <p:txBody>
          <a:bodyPr wrap="square" rtlCol="0">
            <a:spAutoFit/>
          </a:bodyPr>
          <a:lstStyle/>
          <a:p>
            <a:r>
              <a:rPr lang="ja-JP" altLang="en-US" sz="1050" dirty="0" smtClean="0">
                <a:solidFill>
                  <a:prstClr val="black"/>
                </a:solidFill>
                <a:latin typeface="ＭＳ Ｐゴシック" panose="020B0600070205080204" pitchFamily="50" charset="-128"/>
              </a:rPr>
              <a:t>被保険者１人当たり介護費（年齢調整後）</a:t>
            </a:r>
            <a:endParaRPr lang="ja-JP" altLang="en-US" sz="1050" dirty="0">
              <a:solidFill>
                <a:prstClr val="black"/>
              </a:solidFill>
              <a:latin typeface="ＭＳ Ｐゴシック" panose="020B0600070205080204" pitchFamily="50" charset="-128"/>
            </a:endParaRPr>
          </a:p>
        </p:txBody>
      </p:sp>
      <p:sp>
        <p:nvSpPr>
          <p:cNvPr id="31" name="テキスト ボックス 30"/>
          <p:cNvSpPr txBox="1"/>
          <p:nvPr/>
        </p:nvSpPr>
        <p:spPr>
          <a:xfrm>
            <a:off x="4716031" y="746191"/>
            <a:ext cx="3806744" cy="253916"/>
          </a:xfrm>
          <a:prstGeom prst="rect">
            <a:avLst/>
          </a:prstGeom>
          <a:noFill/>
        </p:spPr>
        <p:txBody>
          <a:bodyPr wrap="square" rtlCol="0">
            <a:spAutoFit/>
          </a:bodyPr>
          <a:lstStyle>
            <a:defPPr>
              <a:defRPr lang="ja-JP"/>
            </a:defPPr>
            <a:lvl1pPr>
              <a:defRPr sz="1050">
                <a:latin typeface="ＭＳ Ｐゴシック" panose="020B0600070205080204" pitchFamily="50" charset="-128"/>
                <a:ea typeface="ＭＳ Ｐゴシック" panose="020B0600070205080204" pitchFamily="50" charset="-128"/>
              </a:defRPr>
            </a:lvl1pPr>
          </a:lstStyle>
          <a:p>
            <a:r>
              <a:rPr lang="ja-JP" altLang="en-US" dirty="0" smtClean="0">
                <a:solidFill>
                  <a:prstClr val="black"/>
                </a:solidFill>
              </a:rPr>
              <a:t>認定率</a:t>
            </a:r>
            <a:r>
              <a:rPr lang="ja-JP" altLang="en-US" dirty="0">
                <a:solidFill>
                  <a:prstClr val="black"/>
                </a:solidFill>
              </a:rPr>
              <a:t>（年齢調整後）</a:t>
            </a:r>
          </a:p>
        </p:txBody>
      </p:sp>
      <p:sp>
        <p:nvSpPr>
          <p:cNvPr id="50" name="テキスト ボックス 49"/>
          <p:cNvSpPr txBox="1"/>
          <p:nvPr/>
        </p:nvSpPr>
        <p:spPr>
          <a:xfrm>
            <a:off x="3789509" y="1264568"/>
            <a:ext cx="648000" cy="369332"/>
          </a:xfrm>
          <a:prstGeom prst="rect">
            <a:avLst/>
          </a:prstGeom>
          <a:noFill/>
        </p:spPr>
        <p:txBody>
          <a:bodyPr wrap="square" lIns="0" tIns="0" rIns="0" bIns="0" rtlCol="0">
            <a:spAutoFit/>
          </a:bodyPr>
          <a:lstStyle/>
          <a:p>
            <a:pPr algn="ctr"/>
            <a:r>
              <a:rPr lang="ja-JP" altLang="en-US" sz="800" dirty="0" smtClean="0">
                <a:solidFill>
                  <a:srgbClr val="FF0000"/>
                </a:solidFill>
                <a:latin typeface="HGS創英角ｺﾞｼｯｸUB" panose="020B0900000000000000" pitchFamily="50" charset="-128"/>
                <a:ea typeface="HGS創英角ｺﾞｼｯｸUB" panose="020B0900000000000000" pitchFamily="50" charset="-128"/>
              </a:rPr>
              <a:t>全国平均</a:t>
            </a:r>
            <a:endParaRPr lang="en-US" altLang="ja-JP" sz="800" dirty="0" smtClean="0">
              <a:solidFill>
                <a:srgbClr val="FF0000"/>
              </a:solidFill>
              <a:latin typeface="HGS創英角ｺﾞｼｯｸUB" panose="020B0900000000000000" pitchFamily="50" charset="-128"/>
              <a:ea typeface="HGS創英角ｺﾞｼｯｸUB" panose="020B0900000000000000" pitchFamily="50" charset="-128"/>
            </a:endParaRPr>
          </a:p>
          <a:p>
            <a:pPr algn="ctr"/>
            <a:r>
              <a:rPr lang="ja-JP" altLang="en-US" sz="800" dirty="0" smtClean="0">
                <a:solidFill>
                  <a:srgbClr val="FF0000"/>
                </a:solidFill>
                <a:latin typeface="HGS創英角ｺﾞｼｯｸUB" panose="020B0900000000000000" pitchFamily="50" charset="-128"/>
                <a:ea typeface="HGS創英角ｺﾞｼｯｸUB" panose="020B0900000000000000" pitchFamily="50" charset="-128"/>
              </a:rPr>
              <a:t>（加重平均）</a:t>
            </a:r>
            <a:endParaRPr lang="en-US" altLang="ja-JP" sz="800" dirty="0">
              <a:solidFill>
                <a:srgbClr val="FF0000"/>
              </a:solidFill>
              <a:latin typeface="HGS創英角ｺﾞｼｯｸUB" panose="020B0900000000000000" pitchFamily="50" charset="-128"/>
              <a:ea typeface="HGS創英角ｺﾞｼｯｸUB" panose="020B0900000000000000" pitchFamily="50" charset="-128"/>
            </a:endParaRPr>
          </a:p>
          <a:p>
            <a:pPr algn="ctr"/>
            <a:r>
              <a:rPr lang="en-US" altLang="ja-JP" sz="800" dirty="0" smtClean="0">
                <a:solidFill>
                  <a:srgbClr val="FF0000"/>
                </a:solidFill>
                <a:latin typeface="HGS創英角ｺﾞｼｯｸUB" panose="020B0900000000000000" pitchFamily="50" charset="-128"/>
                <a:ea typeface="HGS創英角ｺﾞｼｯｸUB" panose="020B0900000000000000" pitchFamily="50" charset="-128"/>
              </a:rPr>
              <a:t>27.4</a:t>
            </a:r>
            <a:r>
              <a:rPr lang="ja-JP" altLang="en-US" sz="600" dirty="0" smtClean="0">
                <a:solidFill>
                  <a:srgbClr val="FF0000"/>
                </a:solidFill>
                <a:latin typeface="HGS創英角ｺﾞｼｯｸUB" panose="020B0900000000000000" pitchFamily="50" charset="-128"/>
                <a:ea typeface="HGS創英角ｺﾞｼｯｸUB" panose="020B0900000000000000" pitchFamily="50" charset="-128"/>
              </a:rPr>
              <a:t>万円</a:t>
            </a:r>
            <a:endParaRPr lang="ja-JP" altLang="en-US" sz="8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51" name="テキスト ボックス 50"/>
          <p:cNvSpPr txBox="1"/>
          <p:nvPr/>
        </p:nvSpPr>
        <p:spPr>
          <a:xfrm>
            <a:off x="8198760" y="1264568"/>
            <a:ext cx="648000" cy="369332"/>
          </a:xfrm>
          <a:prstGeom prst="rect">
            <a:avLst/>
          </a:prstGeom>
          <a:noFill/>
        </p:spPr>
        <p:txBody>
          <a:bodyPr wrap="square" lIns="0" tIns="0" rIns="0" bIns="0" rtlCol="0">
            <a:spAutoFit/>
          </a:bodyPr>
          <a:lstStyle/>
          <a:p>
            <a:pPr algn="ctr"/>
            <a:r>
              <a:rPr lang="ja-JP" altLang="en-US" sz="800" dirty="0" smtClean="0">
                <a:solidFill>
                  <a:srgbClr val="FF0000"/>
                </a:solidFill>
                <a:latin typeface="HGS創英角ｺﾞｼｯｸUB" panose="020B0900000000000000" pitchFamily="50" charset="-128"/>
                <a:ea typeface="HGS創英角ｺﾞｼｯｸUB" panose="020B0900000000000000" pitchFamily="50" charset="-128"/>
              </a:rPr>
              <a:t>全国平均</a:t>
            </a:r>
            <a:endParaRPr lang="en-US" altLang="ja-JP" sz="800" dirty="0" smtClean="0">
              <a:solidFill>
                <a:srgbClr val="FF0000"/>
              </a:solidFill>
              <a:latin typeface="HGS創英角ｺﾞｼｯｸUB" panose="020B0900000000000000" pitchFamily="50" charset="-128"/>
              <a:ea typeface="HGS創英角ｺﾞｼｯｸUB" panose="020B0900000000000000" pitchFamily="50" charset="-128"/>
            </a:endParaRPr>
          </a:p>
          <a:p>
            <a:pPr algn="ctr"/>
            <a:r>
              <a:rPr lang="ja-JP" altLang="en-US" sz="800" dirty="0" smtClean="0">
                <a:solidFill>
                  <a:srgbClr val="FF0000"/>
                </a:solidFill>
                <a:latin typeface="HGS創英角ｺﾞｼｯｸUB" panose="020B0900000000000000" pitchFamily="50" charset="-128"/>
                <a:ea typeface="HGS創英角ｺﾞｼｯｸUB" panose="020B0900000000000000" pitchFamily="50" charset="-128"/>
              </a:rPr>
              <a:t>（加重平均）</a:t>
            </a:r>
            <a:endParaRPr lang="en-US" altLang="ja-JP" sz="800" dirty="0">
              <a:solidFill>
                <a:srgbClr val="FF0000"/>
              </a:solidFill>
              <a:latin typeface="HGS創英角ｺﾞｼｯｸUB" panose="020B0900000000000000" pitchFamily="50" charset="-128"/>
              <a:ea typeface="HGS創英角ｺﾞｼｯｸUB" panose="020B0900000000000000" pitchFamily="50" charset="-128"/>
            </a:endParaRPr>
          </a:p>
          <a:p>
            <a:pPr algn="ctr"/>
            <a:r>
              <a:rPr lang="en-US" altLang="ja-JP" sz="800" dirty="0">
                <a:solidFill>
                  <a:srgbClr val="FF0000"/>
                </a:solidFill>
                <a:latin typeface="HGS創英角ｺﾞｼｯｸUB" panose="020B0900000000000000" pitchFamily="50" charset="-128"/>
                <a:ea typeface="HGS創英角ｺﾞｼｯｸUB" panose="020B0900000000000000" pitchFamily="50" charset="-128"/>
              </a:rPr>
              <a:t>17.9</a:t>
            </a:r>
            <a:r>
              <a:rPr lang="ja-JP" altLang="en-US" sz="600" dirty="0" smtClean="0">
                <a:solidFill>
                  <a:srgbClr val="FF0000"/>
                </a:solidFill>
                <a:latin typeface="HGS創英角ｺﾞｼｯｸUB" panose="020B0900000000000000" pitchFamily="50" charset="-128"/>
                <a:ea typeface="HGS創英角ｺﾞｼｯｸUB" panose="020B0900000000000000" pitchFamily="50" charset="-128"/>
              </a:rPr>
              <a:t>％</a:t>
            </a:r>
            <a:endParaRPr lang="en-US" altLang="ja-JP" sz="6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52" name="テキスト ボックス 51"/>
          <p:cNvSpPr txBox="1"/>
          <p:nvPr/>
        </p:nvSpPr>
        <p:spPr>
          <a:xfrm>
            <a:off x="690717" y="1244950"/>
            <a:ext cx="482599" cy="107722"/>
          </a:xfrm>
          <a:prstGeom prst="rect">
            <a:avLst/>
          </a:prstGeom>
          <a:noFill/>
        </p:spPr>
        <p:txBody>
          <a:bodyPr wrap="square" lIns="0" tIns="0" rIns="0" bIns="0" rtlCol="0">
            <a:spAutoFit/>
          </a:bodyPr>
          <a:lstStyle/>
          <a:p>
            <a:pPr algn="ctr"/>
            <a:r>
              <a:rPr lang="ja-JP" altLang="en-US" sz="700" dirty="0" smtClean="0">
                <a:solidFill>
                  <a:srgbClr val="4F81BD">
                    <a:lumMod val="75000"/>
                  </a:srgbClr>
                </a:solidFill>
                <a:latin typeface="HGS創英角ｺﾞｼｯｸUB" panose="020B0900000000000000" pitchFamily="50" charset="-128"/>
                <a:ea typeface="HGS創英角ｺﾞｼｯｸUB" panose="020B0900000000000000" pitchFamily="50" charset="-128"/>
              </a:rPr>
              <a:t>施設</a:t>
            </a:r>
            <a:endParaRPr lang="ja-JP" altLang="en-US" sz="7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p:txBody>
      </p:sp>
      <p:sp>
        <p:nvSpPr>
          <p:cNvPr id="53" name="テキスト ボックス 52"/>
          <p:cNvSpPr txBox="1"/>
          <p:nvPr/>
        </p:nvSpPr>
        <p:spPr>
          <a:xfrm>
            <a:off x="1604840" y="1244950"/>
            <a:ext cx="482599" cy="107722"/>
          </a:xfrm>
          <a:prstGeom prst="rect">
            <a:avLst/>
          </a:prstGeom>
          <a:noFill/>
        </p:spPr>
        <p:txBody>
          <a:bodyPr wrap="square" lIns="0" tIns="0" rIns="0" bIns="0" rtlCol="0">
            <a:spAutoFit/>
          </a:bodyPr>
          <a:lstStyle/>
          <a:p>
            <a:pPr algn="ctr"/>
            <a:r>
              <a:rPr lang="ja-JP" altLang="en-US" sz="700" dirty="0" smtClean="0">
                <a:solidFill>
                  <a:srgbClr val="C0504D">
                    <a:lumMod val="75000"/>
                  </a:srgbClr>
                </a:solidFill>
                <a:latin typeface="HGS創英角ｺﾞｼｯｸUB" panose="020B0900000000000000" pitchFamily="50" charset="-128"/>
                <a:ea typeface="HGS創英角ｺﾞｼｯｸUB" panose="020B0900000000000000" pitchFamily="50" charset="-128"/>
              </a:rPr>
              <a:t>居住系</a:t>
            </a:r>
            <a:endParaRPr lang="ja-JP" altLang="en-US" sz="700" dirty="0">
              <a:solidFill>
                <a:srgbClr val="C0504D">
                  <a:lumMod val="75000"/>
                </a:srgbClr>
              </a:solidFill>
              <a:latin typeface="HGS創英角ｺﾞｼｯｸUB" panose="020B0900000000000000" pitchFamily="50" charset="-128"/>
              <a:ea typeface="HGS創英角ｺﾞｼｯｸUB" panose="020B0900000000000000" pitchFamily="50" charset="-128"/>
            </a:endParaRPr>
          </a:p>
        </p:txBody>
      </p:sp>
      <p:sp>
        <p:nvSpPr>
          <p:cNvPr id="54" name="テキスト ボックス 53"/>
          <p:cNvSpPr txBox="1"/>
          <p:nvPr/>
        </p:nvSpPr>
        <p:spPr>
          <a:xfrm>
            <a:off x="2505225" y="1244950"/>
            <a:ext cx="482599" cy="107722"/>
          </a:xfrm>
          <a:prstGeom prst="rect">
            <a:avLst/>
          </a:prstGeom>
          <a:noFill/>
        </p:spPr>
        <p:txBody>
          <a:bodyPr wrap="square" lIns="0" tIns="0" rIns="0" bIns="0" rtlCol="0">
            <a:spAutoFit/>
          </a:bodyPr>
          <a:lstStyle/>
          <a:p>
            <a:pPr algn="ctr"/>
            <a:r>
              <a:rPr lang="ja-JP" altLang="en-US" sz="700" dirty="0" smtClean="0">
                <a:solidFill>
                  <a:srgbClr val="9BBB59">
                    <a:lumMod val="75000"/>
                  </a:srgbClr>
                </a:solidFill>
                <a:latin typeface="HGS創英角ｺﾞｼｯｸUB" panose="020B0900000000000000" pitchFamily="50" charset="-128"/>
                <a:ea typeface="HGS創英角ｺﾞｼｯｸUB" panose="020B0900000000000000" pitchFamily="50" charset="-128"/>
              </a:rPr>
              <a:t>在宅</a:t>
            </a:r>
            <a:endParaRPr lang="ja-JP" altLang="en-US" sz="700" dirty="0">
              <a:solidFill>
                <a:srgbClr val="9BBB59">
                  <a:lumMod val="75000"/>
                </a:srgbClr>
              </a:solidFill>
              <a:latin typeface="HGS創英角ｺﾞｼｯｸUB" panose="020B0900000000000000" pitchFamily="50" charset="-128"/>
              <a:ea typeface="HGS創英角ｺﾞｼｯｸUB" panose="020B0900000000000000" pitchFamily="50" charset="-128"/>
            </a:endParaRPr>
          </a:p>
        </p:txBody>
      </p:sp>
      <p:sp>
        <p:nvSpPr>
          <p:cNvPr id="55" name="テキスト ボックス 54"/>
          <p:cNvSpPr txBox="1"/>
          <p:nvPr/>
        </p:nvSpPr>
        <p:spPr>
          <a:xfrm>
            <a:off x="5292094" y="1244950"/>
            <a:ext cx="1369224" cy="107722"/>
          </a:xfrm>
          <a:prstGeom prst="rect">
            <a:avLst/>
          </a:prstGeom>
          <a:noFill/>
        </p:spPr>
        <p:txBody>
          <a:bodyPr wrap="square" lIns="0" tIns="0" rIns="0" bIns="0" rtlCol="0">
            <a:spAutoFit/>
          </a:bodyPr>
          <a:lstStyle>
            <a:defPPr>
              <a:defRPr lang="ja-JP"/>
            </a:defPPr>
            <a:lvl1pPr algn="ctr">
              <a:defRPr sz="700">
                <a:solidFill>
                  <a:schemeClr val="accent1">
                    <a:lumMod val="75000"/>
                  </a:schemeClr>
                </a:solidFill>
                <a:latin typeface="HGS創英角ｺﾞｼｯｸUB" panose="020B0900000000000000" pitchFamily="50" charset="-128"/>
                <a:ea typeface="HGS創英角ｺﾞｼｯｸUB" panose="020B0900000000000000" pitchFamily="50" charset="-128"/>
              </a:defRPr>
            </a:lvl1pPr>
          </a:lstStyle>
          <a:p>
            <a:r>
              <a:rPr lang="ja-JP" altLang="en-US" dirty="0" smtClean="0">
                <a:solidFill>
                  <a:srgbClr val="4F81BD">
                    <a:lumMod val="75000"/>
                  </a:srgbClr>
                </a:solidFill>
              </a:rPr>
              <a:t>（要介護２以下）</a:t>
            </a:r>
            <a:endParaRPr lang="en-US" altLang="ja-JP" dirty="0">
              <a:solidFill>
                <a:srgbClr val="4F81BD">
                  <a:lumMod val="75000"/>
                </a:srgbClr>
              </a:solidFill>
            </a:endParaRPr>
          </a:p>
        </p:txBody>
      </p:sp>
      <p:sp>
        <p:nvSpPr>
          <p:cNvPr id="56" name="テキスト ボックス 55"/>
          <p:cNvSpPr txBox="1"/>
          <p:nvPr/>
        </p:nvSpPr>
        <p:spPr>
          <a:xfrm>
            <a:off x="7173797" y="1244950"/>
            <a:ext cx="1028718" cy="107722"/>
          </a:xfrm>
          <a:prstGeom prst="rect">
            <a:avLst/>
          </a:prstGeom>
          <a:noFill/>
        </p:spPr>
        <p:txBody>
          <a:bodyPr wrap="square" lIns="0" tIns="0" rIns="0" bIns="0" rtlCol="0">
            <a:spAutoFit/>
          </a:bodyPr>
          <a:lstStyle>
            <a:defPPr>
              <a:defRPr lang="ja-JP"/>
            </a:defPPr>
            <a:lvl1pPr algn="ctr">
              <a:defRPr sz="700">
                <a:solidFill>
                  <a:schemeClr val="accent2">
                    <a:lumMod val="75000"/>
                  </a:schemeClr>
                </a:solidFill>
                <a:latin typeface="HGS創英角ｺﾞｼｯｸUB" panose="020B0900000000000000" pitchFamily="50" charset="-128"/>
                <a:ea typeface="HGS創英角ｺﾞｼｯｸUB" panose="020B0900000000000000" pitchFamily="50" charset="-128"/>
              </a:defRPr>
            </a:lvl1pPr>
          </a:lstStyle>
          <a:p>
            <a:r>
              <a:rPr lang="ja-JP" altLang="en-US" dirty="0" smtClean="0">
                <a:solidFill>
                  <a:srgbClr val="C0504D">
                    <a:lumMod val="75000"/>
                  </a:srgbClr>
                </a:solidFill>
              </a:rPr>
              <a:t>（要介護３以上）</a:t>
            </a:r>
            <a:endParaRPr lang="en-US" altLang="ja-JP" dirty="0">
              <a:solidFill>
                <a:srgbClr val="C0504D">
                  <a:lumMod val="75000"/>
                </a:srgbClr>
              </a:solidFill>
            </a:endParaRPr>
          </a:p>
        </p:txBody>
      </p:sp>
      <p:sp>
        <p:nvSpPr>
          <p:cNvPr id="18" name="テキスト ボックス 17"/>
          <p:cNvSpPr txBox="1"/>
          <p:nvPr/>
        </p:nvSpPr>
        <p:spPr>
          <a:xfrm>
            <a:off x="467579" y="6036379"/>
            <a:ext cx="908419" cy="369332"/>
          </a:xfrm>
          <a:prstGeom prst="rect">
            <a:avLst/>
          </a:prstGeom>
          <a:noFill/>
        </p:spPr>
        <p:txBody>
          <a:bodyPr wrap="square" rtlCol="0">
            <a:spAutoFit/>
          </a:bodyPr>
          <a:lstStyle/>
          <a:p>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単純平均 </a:t>
            </a:r>
            <a:r>
              <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rPr>
              <a:t>10.1</a:t>
            </a:r>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万円</a:t>
            </a:r>
            <a:endPar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標準偏差  </a:t>
            </a:r>
            <a:r>
              <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rPr>
              <a:t>0.9</a:t>
            </a:r>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万円</a:t>
            </a:r>
            <a:endPar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変動係数  </a:t>
            </a:r>
            <a:r>
              <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rPr>
              <a:t>8.4</a:t>
            </a:r>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　　</a:t>
            </a:r>
            <a:endParaRPr lang="ja-JP" altLang="en-US" sz="600" dirty="0">
              <a:solidFill>
                <a:srgbClr val="4F81BD">
                  <a:lumMod val="50000"/>
                </a:srgbClr>
              </a:solidFill>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1475691" y="6036379"/>
            <a:ext cx="908419" cy="369332"/>
          </a:xfrm>
          <a:prstGeom prst="rect">
            <a:avLst/>
          </a:prstGeom>
          <a:noFill/>
        </p:spPr>
        <p:txBody>
          <a:bodyPr wrap="square" rtlCol="0">
            <a:spAutoFit/>
          </a:bodyPr>
          <a:lstStyle/>
          <a:p>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単純平均  </a:t>
            </a:r>
            <a:r>
              <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rPr>
              <a:t>2.9</a:t>
            </a:r>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万円</a:t>
            </a:r>
            <a:endPar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標準偏差  </a:t>
            </a:r>
            <a:r>
              <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rPr>
              <a:t>0.8</a:t>
            </a:r>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万円</a:t>
            </a:r>
            <a:endPar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変動係数 </a:t>
            </a:r>
            <a:r>
              <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rPr>
              <a:t>27.0</a:t>
            </a:r>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　　</a:t>
            </a:r>
            <a:endParaRPr lang="ja-JP" altLang="en-US" sz="600" dirty="0">
              <a:solidFill>
                <a:srgbClr val="C0504D">
                  <a:lumMod val="50000"/>
                </a:srgbClr>
              </a:solidFill>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2624671" y="6036379"/>
            <a:ext cx="908419" cy="369332"/>
          </a:xfrm>
          <a:prstGeom prst="rect">
            <a:avLst/>
          </a:prstGeom>
          <a:noFill/>
        </p:spPr>
        <p:txBody>
          <a:bodyPr wrap="square" rtlCol="0">
            <a:spAutoFit/>
          </a:bodyPr>
          <a:lstStyle/>
          <a:p>
            <a:r>
              <a:rPr lang="ja-JP" altLang="en-US" sz="600" dirty="0" smtClean="0">
                <a:solidFill>
                  <a:srgbClr val="9BBB59">
                    <a:lumMod val="50000"/>
                  </a:srgbClr>
                </a:solidFill>
                <a:latin typeface="ＭＳ ゴシック" panose="020B0609070205080204" pitchFamily="49" charset="-128"/>
                <a:ea typeface="ＭＳ ゴシック" panose="020B0609070205080204" pitchFamily="49" charset="-128"/>
              </a:rPr>
              <a:t>単純平均 </a:t>
            </a:r>
            <a:r>
              <a:rPr lang="en-US" altLang="ja-JP" sz="600" dirty="0" smtClean="0">
                <a:solidFill>
                  <a:srgbClr val="9BBB59">
                    <a:lumMod val="50000"/>
                  </a:srgbClr>
                </a:solidFill>
                <a:latin typeface="ＭＳ ゴシック" panose="020B0609070205080204" pitchFamily="49" charset="-128"/>
                <a:ea typeface="ＭＳ ゴシック" panose="020B0609070205080204" pitchFamily="49" charset="-128"/>
              </a:rPr>
              <a:t>14.2</a:t>
            </a:r>
            <a:r>
              <a:rPr lang="ja-JP" altLang="en-US" sz="600" dirty="0" smtClean="0">
                <a:solidFill>
                  <a:srgbClr val="9BBB59">
                    <a:lumMod val="50000"/>
                  </a:srgbClr>
                </a:solidFill>
                <a:latin typeface="ＭＳ ゴシック" panose="020B0609070205080204" pitchFamily="49" charset="-128"/>
                <a:ea typeface="ＭＳ ゴシック" panose="020B0609070205080204" pitchFamily="49" charset="-128"/>
              </a:rPr>
              <a:t>万円</a:t>
            </a:r>
            <a:endParaRPr lang="en-US" altLang="ja-JP" sz="600" dirty="0" smtClean="0">
              <a:solidFill>
                <a:srgbClr val="9BBB59">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9BBB59">
                    <a:lumMod val="50000"/>
                  </a:srgbClr>
                </a:solidFill>
                <a:latin typeface="ＭＳ ゴシック" panose="020B0609070205080204" pitchFamily="49" charset="-128"/>
                <a:ea typeface="ＭＳ ゴシック" panose="020B0609070205080204" pitchFamily="49" charset="-128"/>
              </a:rPr>
              <a:t>標準偏差  </a:t>
            </a:r>
            <a:r>
              <a:rPr lang="en-US" altLang="ja-JP" sz="600" dirty="0" smtClean="0">
                <a:solidFill>
                  <a:srgbClr val="9BBB59">
                    <a:lumMod val="50000"/>
                  </a:srgbClr>
                </a:solidFill>
                <a:latin typeface="ＭＳ ゴシック" panose="020B0609070205080204" pitchFamily="49" charset="-128"/>
                <a:ea typeface="ＭＳ ゴシック" panose="020B0609070205080204" pitchFamily="49" charset="-128"/>
              </a:rPr>
              <a:t>1.6</a:t>
            </a:r>
            <a:r>
              <a:rPr lang="ja-JP" altLang="en-US" sz="600" dirty="0" smtClean="0">
                <a:solidFill>
                  <a:srgbClr val="9BBB59">
                    <a:lumMod val="50000"/>
                  </a:srgbClr>
                </a:solidFill>
                <a:latin typeface="ＭＳ ゴシック" panose="020B0609070205080204" pitchFamily="49" charset="-128"/>
                <a:ea typeface="ＭＳ ゴシック" panose="020B0609070205080204" pitchFamily="49" charset="-128"/>
              </a:rPr>
              <a:t>万円</a:t>
            </a:r>
            <a:endParaRPr lang="en-US" altLang="ja-JP" sz="600" dirty="0" smtClean="0">
              <a:solidFill>
                <a:srgbClr val="9BBB59">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9BBB59">
                    <a:lumMod val="50000"/>
                  </a:srgbClr>
                </a:solidFill>
                <a:latin typeface="ＭＳ ゴシック" panose="020B0609070205080204" pitchFamily="49" charset="-128"/>
                <a:ea typeface="ＭＳ ゴシック" panose="020B0609070205080204" pitchFamily="49" charset="-128"/>
              </a:rPr>
              <a:t>変動係数 </a:t>
            </a:r>
            <a:r>
              <a:rPr lang="en-US" altLang="ja-JP" sz="600" dirty="0" smtClean="0">
                <a:solidFill>
                  <a:srgbClr val="9BBB59">
                    <a:lumMod val="50000"/>
                  </a:srgbClr>
                </a:solidFill>
                <a:latin typeface="ＭＳ ゴシック" panose="020B0609070205080204" pitchFamily="49" charset="-128"/>
                <a:ea typeface="ＭＳ ゴシック" panose="020B0609070205080204" pitchFamily="49" charset="-128"/>
              </a:rPr>
              <a:t>11.3</a:t>
            </a:r>
            <a:r>
              <a:rPr lang="ja-JP" altLang="en-US" sz="600" dirty="0" smtClean="0">
                <a:solidFill>
                  <a:srgbClr val="9BBB59">
                    <a:lumMod val="50000"/>
                  </a:srgbClr>
                </a:solidFill>
                <a:latin typeface="ＭＳ ゴシック" panose="020B0609070205080204" pitchFamily="49" charset="-128"/>
                <a:ea typeface="ＭＳ ゴシック" panose="020B0609070205080204" pitchFamily="49" charset="-128"/>
              </a:rPr>
              <a:t>％　　</a:t>
            </a:r>
            <a:endParaRPr lang="ja-JP" altLang="en-US" sz="600" dirty="0">
              <a:solidFill>
                <a:srgbClr val="9BBB59">
                  <a:lumMod val="50000"/>
                </a:srgbClr>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6012181" y="6036379"/>
            <a:ext cx="908419" cy="369332"/>
          </a:xfrm>
          <a:prstGeom prst="rect">
            <a:avLst/>
          </a:prstGeom>
          <a:noFill/>
        </p:spPr>
        <p:txBody>
          <a:bodyPr wrap="square" rtlCol="0">
            <a:spAutoFit/>
          </a:bodyPr>
          <a:lstStyle/>
          <a:p>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単純平均 </a:t>
            </a:r>
            <a:r>
              <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rPr>
              <a:t>11.3</a:t>
            </a:r>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a:t>
            </a:r>
            <a:endPar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標準偏差  </a:t>
            </a:r>
            <a:r>
              <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rPr>
              <a:t>1.4</a:t>
            </a:r>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a:t>
            </a:r>
            <a:endPar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変動係数 </a:t>
            </a:r>
            <a:r>
              <a:rPr lang="en-US" altLang="ja-JP" sz="600" dirty="0" smtClean="0">
                <a:solidFill>
                  <a:srgbClr val="4F81BD">
                    <a:lumMod val="50000"/>
                  </a:srgbClr>
                </a:solidFill>
                <a:latin typeface="ＭＳ ゴシック" panose="020B0609070205080204" pitchFamily="49" charset="-128"/>
                <a:ea typeface="ＭＳ ゴシック" panose="020B0609070205080204" pitchFamily="49" charset="-128"/>
              </a:rPr>
              <a:t>12.0</a:t>
            </a:r>
            <a:r>
              <a:rPr lang="ja-JP" altLang="en-US" sz="600" dirty="0" smtClean="0">
                <a:solidFill>
                  <a:srgbClr val="4F81BD">
                    <a:lumMod val="50000"/>
                  </a:srgbClr>
                </a:solidFill>
                <a:latin typeface="ＭＳ ゴシック" panose="020B0609070205080204" pitchFamily="49" charset="-128"/>
                <a:ea typeface="ＭＳ ゴシック" panose="020B0609070205080204" pitchFamily="49" charset="-128"/>
              </a:rPr>
              <a:t>％　　</a:t>
            </a:r>
            <a:endParaRPr lang="ja-JP" altLang="en-US" sz="600" dirty="0">
              <a:solidFill>
                <a:srgbClr val="4F81BD">
                  <a:lumMod val="50000"/>
                </a:srgbClr>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7696064" y="6036379"/>
            <a:ext cx="908419" cy="369332"/>
          </a:xfrm>
          <a:prstGeom prst="rect">
            <a:avLst/>
          </a:prstGeom>
          <a:noFill/>
        </p:spPr>
        <p:txBody>
          <a:bodyPr wrap="square" rtlCol="0">
            <a:spAutoFit/>
          </a:bodyPr>
          <a:lstStyle/>
          <a:p>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単純平均  </a:t>
            </a:r>
            <a:r>
              <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rPr>
              <a:t>6.3</a:t>
            </a:r>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a:t>
            </a:r>
            <a:endPar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標準偏差  </a:t>
            </a:r>
            <a:r>
              <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rPr>
              <a:t>0.5</a:t>
            </a:r>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a:t>
            </a:r>
            <a:endPar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endParaRPr>
          </a:p>
          <a:p>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変動係数 </a:t>
            </a:r>
            <a:r>
              <a:rPr lang="en-US" altLang="ja-JP" sz="600" dirty="0" smtClean="0">
                <a:solidFill>
                  <a:srgbClr val="C0504D">
                    <a:lumMod val="50000"/>
                  </a:srgbClr>
                </a:solidFill>
                <a:latin typeface="ＭＳ ゴシック" panose="020B0609070205080204" pitchFamily="49" charset="-128"/>
                <a:ea typeface="ＭＳ ゴシック" panose="020B0609070205080204" pitchFamily="49" charset="-128"/>
              </a:rPr>
              <a:t> 8.2</a:t>
            </a:r>
            <a:r>
              <a:rPr lang="ja-JP" altLang="en-US" sz="600" dirty="0" smtClean="0">
                <a:solidFill>
                  <a:srgbClr val="C0504D">
                    <a:lumMod val="50000"/>
                  </a:srgbClr>
                </a:solidFill>
                <a:latin typeface="ＭＳ ゴシック" panose="020B0609070205080204" pitchFamily="49" charset="-128"/>
                <a:ea typeface="ＭＳ ゴシック" panose="020B0609070205080204" pitchFamily="49" charset="-128"/>
              </a:rPr>
              <a:t>％　　</a:t>
            </a:r>
            <a:endParaRPr lang="ja-JP" altLang="en-US" sz="600" dirty="0">
              <a:solidFill>
                <a:srgbClr val="C0504D">
                  <a:lumMod val="50000"/>
                </a:srgbClr>
              </a:solidFill>
              <a:latin typeface="ＭＳ ゴシック" panose="020B0609070205080204" pitchFamily="49" charset="-128"/>
              <a:ea typeface="ＭＳ ゴシック" panose="020B0609070205080204" pitchFamily="49" charset="-128"/>
            </a:endParaRPr>
          </a:p>
        </p:txBody>
      </p:sp>
      <p:sp>
        <p:nvSpPr>
          <p:cNvPr id="23" name="角丸四角形 22"/>
          <p:cNvSpPr/>
          <p:nvPr/>
        </p:nvSpPr>
        <p:spPr>
          <a:xfrm>
            <a:off x="184845" y="44626"/>
            <a:ext cx="8786996" cy="507169"/>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latin typeface="ＭＳ Ｐゴシック"/>
              </a:rPr>
              <a:t>第１号被保険者１人当たり介護費と認定率の地域差（年齢調整後）　平成</a:t>
            </a:r>
            <a:r>
              <a:rPr lang="en-US" altLang="ja-JP" sz="2000" dirty="0">
                <a:solidFill>
                  <a:prstClr val="black"/>
                </a:solidFill>
                <a:latin typeface="ＭＳ Ｐゴシック"/>
              </a:rPr>
              <a:t>26</a:t>
            </a:r>
            <a:r>
              <a:rPr lang="ja-JP" altLang="en-US" sz="2000" dirty="0">
                <a:solidFill>
                  <a:prstClr val="black"/>
                </a:solidFill>
                <a:latin typeface="ＭＳ Ｐゴシック"/>
              </a:rPr>
              <a:t>年度</a:t>
            </a:r>
          </a:p>
        </p:txBody>
      </p:sp>
      <p:sp>
        <p:nvSpPr>
          <p:cNvPr id="24" name="スライド番号プレースホルダー 3"/>
          <p:cNvSpPr>
            <a:spLocks noGrp="1"/>
          </p:cNvSpPr>
          <p:nvPr>
            <p:ph type="sldNum" sz="quarter" idx="12"/>
          </p:nvPr>
        </p:nvSpPr>
        <p:spPr>
          <a:xfrm>
            <a:off x="7010400" y="6492947"/>
            <a:ext cx="2133600" cy="365125"/>
          </a:xfrm>
        </p:spPr>
        <p:txBody>
          <a:bodyPr/>
          <a:lstStyle/>
          <a:p>
            <a:fld id="{32927FFD-3D24-4EC2-AEC8-E83A8D96C0AC}"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10</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1119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703" b="5342"/>
          <a:stretch/>
        </p:blipFill>
        <p:spPr bwMode="auto">
          <a:xfrm>
            <a:off x="14" y="3926382"/>
            <a:ext cx="9000000" cy="275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880" b="4167"/>
          <a:stretch/>
        </p:blipFill>
        <p:spPr bwMode="auto">
          <a:xfrm>
            <a:off x="14" y="919342"/>
            <a:ext cx="9000000" cy="286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a:xfrm>
            <a:off x="6553200" y="6248442"/>
            <a:ext cx="2133600" cy="365125"/>
          </a:xfrm>
        </p:spPr>
        <p:txBody>
          <a:bodyPr/>
          <a:lstStyle/>
          <a:p>
            <a:fld id="{A0AC1CF9-5F6F-4A9B-BF90-C98A222CEF28}"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4" name="テキスト ボックス 3"/>
          <p:cNvSpPr txBox="1"/>
          <p:nvPr/>
        </p:nvSpPr>
        <p:spPr>
          <a:xfrm>
            <a:off x="4896000" y="552088"/>
            <a:ext cx="4248000" cy="369332"/>
          </a:xfrm>
          <a:prstGeom prst="rect">
            <a:avLst/>
          </a:prstGeom>
          <a:noFill/>
        </p:spPr>
        <p:txBody>
          <a:bodyPr wrap="square" rtlCol="0">
            <a:spAutoFit/>
          </a:bodyPr>
          <a:lstStyle/>
          <a:p>
            <a:r>
              <a:rPr lang="en-US" altLang="ja-JP" sz="900" dirty="0" smtClean="0">
                <a:solidFill>
                  <a:prstClr val="black"/>
                </a:solidFill>
                <a:latin typeface="ＭＳ Ｐゴシック" panose="020B0600070205080204" pitchFamily="50" charset="-128"/>
              </a:rPr>
              <a:t>※</a:t>
            </a:r>
            <a:r>
              <a:rPr lang="ja-JP" altLang="en-US" sz="900" dirty="0" smtClean="0">
                <a:solidFill>
                  <a:prstClr val="black"/>
                </a:solidFill>
                <a:latin typeface="ＭＳ Ｐゴシック" panose="020B0600070205080204" pitchFamily="50" charset="-128"/>
              </a:rPr>
              <a:t>地域差指数の全国平均からの乖離（地域差指数－１）を寄与度に分解したもの</a:t>
            </a:r>
            <a:endParaRPr lang="en-US" altLang="ja-JP" sz="900" dirty="0" smtClean="0">
              <a:solidFill>
                <a:prstClr val="black"/>
              </a:solidFill>
              <a:latin typeface="ＭＳ Ｐゴシック" panose="020B0600070205080204" pitchFamily="50" charset="-128"/>
            </a:endParaRPr>
          </a:p>
          <a:p>
            <a:r>
              <a:rPr lang="ja-JP" altLang="en-US" sz="900" dirty="0" smtClean="0">
                <a:solidFill>
                  <a:prstClr val="black"/>
                </a:solidFill>
                <a:latin typeface="ＭＳ Ｐゴシック" panose="020B0600070205080204" pitchFamily="50" charset="-128"/>
              </a:rPr>
              <a:t>（地域差指数は、年齢調整後の値を全国値で割って指数化したもの（全国値＝１））</a:t>
            </a:r>
            <a:endParaRPr lang="ja-JP" altLang="en-US" sz="900" dirty="0">
              <a:solidFill>
                <a:prstClr val="black"/>
              </a:solidFill>
              <a:latin typeface="ＭＳ Ｐゴシック" panose="020B0600070205080204" pitchFamily="50" charset="-128"/>
            </a:endParaRPr>
          </a:p>
        </p:txBody>
      </p:sp>
      <p:sp>
        <p:nvSpPr>
          <p:cNvPr id="10" name="テキスト ボックス 9"/>
          <p:cNvSpPr txBox="1"/>
          <p:nvPr/>
        </p:nvSpPr>
        <p:spPr>
          <a:xfrm>
            <a:off x="6920" y="653459"/>
            <a:ext cx="4493079" cy="253916"/>
          </a:xfrm>
          <a:prstGeom prst="rect">
            <a:avLst/>
          </a:prstGeom>
          <a:noFill/>
        </p:spPr>
        <p:txBody>
          <a:bodyPr wrap="square" rtlCol="0">
            <a:spAutoFit/>
          </a:bodyPr>
          <a:lstStyle>
            <a:defPPr>
              <a:defRPr lang="ja-JP"/>
            </a:defPPr>
            <a:lvl1pPr>
              <a:defRPr sz="1050">
                <a:latin typeface="ＭＳ Ｐゴシック" panose="020B0600070205080204" pitchFamily="50" charset="-128"/>
                <a:ea typeface="ＭＳ Ｐゴシック" panose="020B0600070205080204" pitchFamily="50" charset="-128"/>
              </a:defRPr>
            </a:lvl1pPr>
          </a:lstStyle>
          <a:p>
            <a:r>
              <a:rPr lang="ja-JP" altLang="en-US" dirty="0" smtClean="0">
                <a:solidFill>
                  <a:prstClr val="black"/>
                </a:solidFill>
              </a:rPr>
              <a:t>１人</a:t>
            </a:r>
            <a:r>
              <a:rPr lang="ja-JP" altLang="en-US" dirty="0">
                <a:solidFill>
                  <a:prstClr val="black"/>
                </a:solidFill>
              </a:rPr>
              <a:t>当たり介護費の地域差指数 （施設・居住系・在宅の寄与度別）</a:t>
            </a:r>
          </a:p>
        </p:txBody>
      </p:sp>
      <p:sp>
        <p:nvSpPr>
          <p:cNvPr id="14" name="テキスト ボックス 13"/>
          <p:cNvSpPr txBox="1"/>
          <p:nvPr/>
        </p:nvSpPr>
        <p:spPr>
          <a:xfrm>
            <a:off x="1196132" y="1077123"/>
            <a:ext cx="846144" cy="592470"/>
          </a:xfrm>
          <a:prstGeom prst="rect">
            <a:avLst/>
          </a:prstGeom>
          <a:noFill/>
        </p:spPr>
        <p:txBody>
          <a:bodyPr wrap="square" lIns="0" tIns="0" rIns="0" bIns="0" rtlCol="0">
            <a:spAutoFit/>
          </a:bodyPr>
          <a:lstStyle/>
          <a:p>
            <a:r>
              <a:rPr lang="ja-JP" altLang="en-US" sz="1100" dirty="0" smtClean="0">
                <a:solidFill>
                  <a:srgbClr val="4F81BD">
                    <a:lumMod val="60000"/>
                    <a:lumOff val="40000"/>
                  </a:srgbClr>
                </a:solidFill>
                <a:latin typeface="HGP創英角ｺﾞｼｯｸUB" panose="020B0900000000000000" pitchFamily="50" charset="-128"/>
                <a:ea typeface="HGP創英角ｺﾞｼｯｸUB" panose="020B0900000000000000" pitchFamily="50" charset="-128"/>
              </a:rPr>
              <a:t>■</a:t>
            </a:r>
            <a:r>
              <a:rPr lang="ja-JP" altLang="en-US" sz="1100" dirty="0" smtClean="0">
                <a:solidFill>
                  <a:srgbClr val="4F81BD"/>
                </a:solidFill>
                <a:latin typeface="HGP創英角ｺﾞｼｯｸUB" panose="020B0900000000000000" pitchFamily="50" charset="-128"/>
                <a:ea typeface="HGP創英角ｺﾞｼｯｸUB" panose="020B0900000000000000" pitchFamily="50" charset="-128"/>
              </a:rPr>
              <a:t> </a:t>
            </a:r>
            <a:r>
              <a:rPr lang="ja-JP" altLang="en-US" sz="1100" dirty="0">
                <a:solidFill>
                  <a:srgbClr val="4F81BD"/>
                </a:solidFill>
                <a:latin typeface="HGP創英角ｺﾞｼｯｸUB" panose="020B0900000000000000" pitchFamily="50" charset="-128"/>
                <a:ea typeface="HGP創英角ｺﾞｼｯｸUB" panose="020B0900000000000000" pitchFamily="50" charset="-128"/>
              </a:rPr>
              <a:t>施設</a:t>
            </a:r>
            <a:endParaRPr lang="en-US" altLang="ja-JP" sz="1100" dirty="0" smtClean="0">
              <a:solidFill>
                <a:srgbClr val="4F81BD"/>
              </a:solidFill>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1100" dirty="0" smtClean="0">
                <a:solidFill>
                  <a:srgbClr val="C0504D">
                    <a:lumMod val="60000"/>
                    <a:lumOff val="40000"/>
                  </a:srgbClr>
                </a:solidFill>
                <a:latin typeface="HGP創英角ｺﾞｼｯｸUB" panose="020B0900000000000000" pitchFamily="50" charset="-128"/>
                <a:ea typeface="HGP創英角ｺﾞｼｯｸUB" panose="020B0900000000000000" pitchFamily="50" charset="-128"/>
              </a:rPr>
              <a:t>■</a:t>
            </a:r>
            <a:r>
              <a:rPr lang="ja-JP" altLang="en-US" sz="1100" dirty="0" smtClean="0">
                <a:solidFill>
                  <a:srgbClr val="9BBB59">
                    <a:lumMod val="50000"/>
                  </a:srgbClr>
                </a:solidFill>
                <a:latin typeface="HGP創英角ｺﾞｼｯｸUB" panose="020B0900000000000000" pitchFamily="50" charset="-128"/>
                <a:ea typeface="HGP創英角ｺﾞｼｯｸUB" panose="020B0900000000000000" pitchFamily="50" charset="-128"/>
              </a:rPr>
              <a:t> </a:t>
            </a:r>
            <a:r>
              <a:rPr lang="ja-JP" altLang="en-US" sz="1100" dirty="0">
                <a:solidFill>
                  <a:srgbClr val="C0504D"/>
                </a:solidFill>
                <a:latin typeface="HGP創英角ｺﾞｼｯｸUB" panose="020B0900000000000000" pitchFamily="50" charset="-128"/>
                <a:ea typeface="HGP創英角ｺﾞｼｯｸUB" panose="020B0900000000000000" pitchFamily="50" charset="-128"/>
              </a:rPr>
              <a:t>居住系</a:t>
            </a:r>
            <a:endParaRPr lang="en-US" altLang="ja-JP" sz="1100" dirty="0">
              <a:solidFill>
                <a:srgbClr val="C0504D"/>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rgbClr val="9BBB59">
                    <a:lumMod val="60000"/>
                    <a:lumOff val="40000"/>
                  </a:srgbClr>
                </a:solidFill>
                <a:latin typeface="HGP創英角ｺﾞｼｯｸUB" panose="020B0900000000000000" pitchFamily="50" charset="-128"/>
                <a:ea typeface="HGP創英角ｺﾞｼｯｸUB" panose="020B0900000000000000" pitchFamily="50" charset="-128"/>
              </a:rPr>
              <a:t>■</a:t>
            </a:r>
            <a:r>
              <a:rPr lang="ja-JP" altLang="en-US" sz="1100" dirty="0" smtClean="0">
                <a:solidFill>
                  <a:srgbClr val="9BBB59"/>
                </a:solidFill>
                <a:latin typeface="HGP創英角ｺﾞｼｯｸUB" panose="020B0900000000000000" pitchFamily="50" charset="-128"/>
                <a:ea typeface="HGP創英角ｺﾞｼｯｸUB" panose="020B0900000000000000" pitchFamily="50" charset="-128"/>
              </a:rPr>
              <a:t> 在宅</a:t>
            </a:r>
            <a:endParaRPr lang="en-US" altLang="ja-JP" sz="1100" dirty="0">
              <a:solidFill>
                <a:srgbClr val="9BBB59"/>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926647" y="4293414"/>
            <a:ext cx="2655563" cy="436017"/>
          </a:xfrm>
          <a:prstGeom prst="rect">
            <a:avLst/>
          </a:prstGeom>
          <a:noFill/>
        </p:spPr>
        <p:txBody>
          <a:bodyPr wrap="square" lIns="0" tIns="0" rIns="0" bIns="0" rtlCol="0">
            <a:spAutoFit/>
          </a:bodyPr>
          <a:lstStyle/>
          <a:p>
            <a:pPr>
              <a:lnSpc>
                <a:spcPts val="1700"/>
              </a:lnSpc>
            </a:pPr>
            <a:r>
              <a:rPr lang="ja-JP" altLang="en-US" sz="1100" dirty="0" smtClean="0">
                <a:solidFill>
                  <a:srgbClr val="4F81BD">
                    <a:lumMod val="60000"/>
                    <a:lumOff val="40000"/>
                  </a:srgbClr>
                </a:solidFill>
                <a:latin typeface="HGP創英角ｺﾞｼｯｸUB" panose="020B0900000000000000" pitchFamily="50" charset="-128"/>
                <a:ea typeface="HGP創英角ｺﾞｼｯｸUB" panose="020B0900000000000000" pitchFamily="50" charset="-128"/>
              </a:rPr>
              <a:t>■</a:t>
            </a:r>
            <a:r>
              <a:rPr lang="ja-JP" altLang="en-US" sz="1100" dirty="0" smtClean="0">
                <a:solidFill>
                  <a:srgbClr val="9BBB59">
                    <a:lumMod val="50000"/>
                  </a:srgbClr>
                </a:solidFill>
                <a:latin typeface="HGP創英角ｺﾞｼｯｸUB" panose="020B0900000000000000" pitchFamily="50" charset="-128"/>
                <a:ea typeface="HGP創英角ｺﾞｼｯｸUB" panose="020B0900000000000000" pitchFamily="50" charset="-128"/>
              </a:rPr>
              <a:t> </a:t>
            </a:r>
            <a:r>
              <a:rPr lang="ja-JP" altLang="en-US" sz="1100" dirty="0" smtClean="0">
                <a:solidFill>
                  <a:srgbClr val="4F81BD"/>
                </a:solidFill>
                <a:latin typeface="HGP創英角ｺﾞｼｯｸUB" panose="020B0900000000000000" pitchFamily="50" charset="-128"/>
                <a:ea typeface="HGP創英角ｺﾞｼｯｸUB" panose="020B0900000000000000" pitchFamily="50" charset="-128"/>
              </a:rPr>
              <a:t>要支援１～要介護２</a:t>
            </a:r>
            <a:endParaRPr lang="en-US" altLang="ja-JP" sz="1100" dirty="0" smtClean="0">
              <a:solidFill>
                <a:srgbClr val="4F81BD"/>
              </a:solidFill>
              <a:latin typeface="HGP創英角ｺﾞｼｯｸUB" panose="020B0900000000000000" pitchFamily="50" charset="-128"/>
              <a:ea typeface="HGP創英角ｺﾞｼｯｸUB" panose="020B0900000000000000" pitchFamily="50" charset="-128"/>
            </a:endParaRPr>
          </a:p>
          <a:p>
            <a:pPr>
              <a:lnSpc>
                <a:spcPts val="1700"/>
              </a:lnSpc>
            </a:pPr>
            <a:r>
              <a:rPr lang="ja-JP" altLang="en-US" sz="1100" dirty="0" smtClean="0">
                <a:solidFill>
                  <a:srgbClr val="C0504D">
                    <a:lumMod val="60000"/>
                    <a:lumOff val="40000"/>
                  </a:srgbClr>
                </a:solidFill>
                <a:latin typeface="HGP創英角ｺﾞｼｯｸUB" panose="020B0900000000000000" pitchFamily="50" charset="-128"/>
                <a:ea typeface="HGP創英角ｺﾞｼｯｸUB" panose="020B0900000000000000" pitchFamily="50" charset="-128"/>
              </a:rPr>
              <a:t>■</a:t>
            </a:r>
            <a:r>
              <a:rPr lang="ja-JP" altLang="en-US" sz="1100" dirty="0" smtClean="0">
                <a:solidFill>
                  <a:srgbClr val="9BBB59">
                    <a:lumMod val="50000"/>
                  </a:srgbClr>
                </a:solidFill>
                <a:latin typeface="HGP創英角ｺﾞｼｯｸUB" panose="020B0900000000000000" pitchFamily="50" charset="-128"/>
                <a:ea typeface="HGP創英角ｺﾞｼｯｸUB" panose="020B0900000000000000" pitchFamily="50" charset="-128"/>
              </a:rPr>
              <a:t> </a:t>
            </a:r>
            <a:r>
              <a:rPr lang="ja-JP" altLang="en-US" sz="1100" dirty="0" smtClean="0">
                <a:solidFill>
                  <a:srgbClr val="C0504D"/>
                </a:solidFill>
                <a:latin typeface="HGP創英角ｺﾞｼｯｸUB" panose="020B0900000000000000" pitchFamily="50" charset="-128"/>
                <a:ea typeface="HGP創英角ｺﾞｼｯｸUB" panose="020B0900000000000000" pitchFamily="50" charset="-128"/>
              </a:rPr>
              <a:t>要介護３～要介護５</a:t>
            </a:r>
            <a:endParaRPr lang="en-US" altLang="ja-JP" sz="1100" dirty="0">
              <a:solidFill>
                <a:srgbClr val="C0504D"/>
              </a:solidFill>
              <a:latin typeface="HGP創英角ｺﾞｼｯｸUB" panose="020B0900000000000000" pitchFamily="50" charset="-128"/>
              <a:ea typeface="HGP創英角ｺﾞｼｯｸUB" panose="020B0900000000000000" pitchFamily="50" charset="-128"/>
            </a:endParaRPr>
          </a:p>
        </p:txBody>
      </p:sp>
      <p:cxnSp>
        <p:nvCxnSpPr>
          <p:cNvPr id="21" name="直線コネクタ 20"/>
          <p:cNvCxnSpPr/>
          <p:nvPr/>
        </p:nvCxnSpPr>
        <p:spPr>
          <a:xfrm>
            <a:off x="8661604" y="2449470"/>
            <a:ext cx="3235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756694" y="2233446"/>
            <a:ext cx="0" cy="432048"/>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829778" y="840918"/>
            <a:ext cx="107722" cy="1548000"/>
          </a:xfrm>
          <a:prstGeom prst="rect">
            <a:avLst/>
          </a:prstGeom>
          <a:noFill/>
        </p:spPr>
        <p:txBody>
          <a:bodyPr vert="eaVert" wrap="square" lIns="0" tIns="0" rIns="0" bIns="0" rtlCol="0">
            <a:spAutoFit/>
          </a:bodyPr>
          <a:lstStyle/>
          <a:p>
            <a:pPr algn="r"/>
            <a:r>
              <a:rPr lang="ja-JP" altLang="en-US" sz="700" dirty="0" smtClean="0">
                <a:solidFill>
                  <a:prstClr val="black"/>
                </a:solidFill>
              </a:rPr>
              <a:t>全国平均より一人当たり介護費が高い</a:t>
            </a:r>
            <a:endParaRPr lang="ja-JP" altLang="en-US" sz="700" dirty="0">
              <a:solidFill>
                <a:prstClr val="black"/>
              </a:solidFill>
            </a:endParaRPr>
          </a:p>
        </p:txBody>
      </p:sp>
      <p:sp>
        <p:nvSpPr>
          <p:cNvPr id="34" name="テキスト ボックス 33"/>
          <p:cNvSpPr txBox="1"/>
          <p:nvPr/>
        </p:nvSpPr>
        <p:spPr>
          <a:xfrm>
            <a:off x="8829778" y="2516715"/>
            <a:ext cx="107722" cy="278422"/>
          </a:xfrm>
          <a:prstGeom prst="rect">
            <a:avLst/>
          </a:prstGeom>
          <a:noFill/>
        </p:spPr>
        <p:txBody>
          <a:bodyPr vert="eaVert" wrap="square" lIns="0" tIns="0" rIns="0" bIns="0" rtlCol="0">
            <a:spAutoFit/>
          </a:bodyPr>
          <a:lstStyle/>
          <a:p>
            <a:r>
              <a:rPr lang="ja-JP" altLang="en-US" sz="700" dirty="0" smtClean="0">
                <a:solidFill>
                  <a:prstClr val="black"/>
                </a:solidFill>
              </a:rPr>
              <a:t>低い</a:t>
            </a:r>
            <a:endParaRPr lang="ja-JP" altLang="en-US" sz="700" dirty="0">
              <a:solidFill>
                <a:prstClr val="black"/>
              </a:solidFill>
            </a:endParaRPr>
          </a:p>
        </p:txBody>
      </p:sp>
      <p:cxnSp>
        <p:nvCxnSpPr>
          <p:cNvPr id="35" name="直線コネクタ 34"/>
          <p:cNvCxnSpPr/>
          <p:nvPr/>
        </p:nvCxnSpPr>
        <p:spPr>
          <a:xfrm>
            <a:off x="8663756" y="5247847"/>
            <a:ext cx="3235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8758846" y="5031823"/>
            <a:ext cx="0" cy="432048"/>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831929" y="3553966"/>
            <a:ext cx="107722" cy="1548000"/>
          </a:xfrm>
          <a:prstGeom prst="rect">
            <a:avLst/>
          </a:prstGeom>
          <a:noFill/>
        </p:spPr>
        <p:txBody>
          <a:bodyPr vert="eaVert" wrap="square" lIns="0" tIns="0" rIns="0" bIns="0" rtlCol="0">
            <a:spAutoFit/>
          </a:bodyPr>
          <a:lstStyle/>
          <a:p>
            <a:pPr algn="r"/>
            <a:r>
              <a:rPr lang="ja-JP" altLang="en-US" sz="700" dirty="0" smtClean="0">
                <a:solidFill>
                  <a:prstClr val="black"/>
                </a:solidFill>
              </a:rPr>
              <a:t>全国平均より認定率が高い</a:t>
            </a:r>
            <a:endParaRPr lang="ja-JP" altLang="en-US" sz="700" dirty="0">
              <a:solidFill>
                <a:prstClr val="black"/>
              </a:solidFill>
            </a:endParaRPr>
          </a:p>
        </p:txBody>
      </p:sp>
      <p:sp>
        <p:nvSpPr>
          <p:cNvPr id="38" name="テキスト ボックス 37"/>
          <p:cNvSpPr txBox="1"/>
          <p:nvPr/>
        </p:nvSpPr>
        <p:spPr>
          <a:xfrm>
            <a:off x="8831929" y="5315092"/>
            <a:ext cx="107722" cy="278422"/>
          </a:xfrm>
          <a:prstGeom prst="rect">
            <a:avLst/>
          </a:prstGeom>
          <a:noFill/>
        </p:spPr>
        <p:txBody>
          <a:bodyPr vert="eaVert" wrap="square" lIns="0" tIns="0" rIns="0" bIns="0" rtlCol="0">
            <a:spAutoFit/>
          </a:bodyPr>
          <a:lstStyle/>
          <a:p>
            <a:r>
              <a:rPr lang="ja-JP" altLang="en-US" sz="700" dirty="0" smtClean="0">
                <a:solidFill>
                  <a:prstClr val="black"/>
                </a:solidFill>
              </a:rPr>
              <a:t>低い</a:t>
            </a:r>
            <a:endParaRPr lang="ja-JP" altLang="en-US" sz="700" dirty="0">
              <a:solidFill>
                <a:prstClr val="black"/>
              </a:solidFill>
            </a:endParaRPr>
          </a:p>
        </p:txBody>
      </p:sp>
      <p:sp>
        <p:nvSpPr>
          <p:cNvPr id="6" name="正方形/長方形 5"/>
          <p:cNvSpPr/>
          <p:nvPr/>
        </p:nvSpPr>
        <p:spPr>
          <a:xfrm>
            <a:off x="30494" y="6561368"/>
            <a:ext cx="36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6920" y="3804592"/>
            <a:ext cx="3924000" cy="253916"/>
          </a:xfrm>
          <a:prstGeom prst="rect">
            <a:avLst/>
          </a:prstGeom>
          <a:solidFill>
            <a:schemeClr val="bg1"/>
          </a:solidFill>
        </p:spPr>
        <p:txBody>
          <a:bodyPr wrap="square" rtlCol="0">
            <a:spAutoFit/>
          </a:bodyPr>
          <a:lstStyle>
            <a:defPPr>
              <a:defRPr lang="ja-JP"/>
            </a:defPPr>
            <a:lvl1pPr>
              <a:defRPr sz="1050">
                <a:latin typeface="ＭＳ Ｐゴシック" panose="020B0600070205080204" pitchFamily="50" charset="-128"/>
                <a:ea typeface="ＭＳ Ｐゴシック" panose="020B0600070205080204" pitchFamily="50" charset="-128"/>
              </a:defRPr>
            </a:lvl1pPr>
          </a:lstStyle>
          <a:p>
            <a:r>
              <a:rPr lang="ja-JP" altLang="en-US" dirty="0" smtClean="0">
                <a:solidFill>
                  <a:prstClr val="black"/>
                </a:solidFill>
              </a:rPr>
              <a:t>認定率</a:t>
            </a:r>
            <a:r>
              <a:rPr lang="ja-JP" altLang="en-US" dirty="0">
                <a:solidFill>
                  <a:prstClr val="black"/>
                </a:solidFill>
              </a:rPr>
              <a:t>の地域差指数 </a:t>
            </a:r>
            <a:r>
              <a:rPr lang="ja-JP" altLang="en-US" dirty="0" smtClean="0">
                <a:solidFill>
                  <a:prstClr val="black"/>
                </a:solidFill>
              </a:rPr>
              <a:t>（寄与度</a:t>
            </a:r>
            <a:r>
              <a:rPr lang="ja-JP" altLang="en-US" dirty="0">
                <a:solidFill>
                  <a:prstClr val="black"/>
                </a:solidFill>
              </a:rPr>
              <a:t>別）</a:t>
            </a:r>
          </a:p>
        </p:txBody>
      </p:sp>
      <p:sp>
        <p:nvSpPr>
          <p:cNvPr id="27" name="テキスト ボックス 26"/>
          <p:cNvSpPr txBox="1"/>
          <p:nvPr/>
        </p:nvSpPr>
        <p:spPr>
          <a:xfrm>
            <a:off x="7459" y="6654552"/>
            <a:ext cx="8388000" cy="369332"/>
          </a:xfrm>
          <a:prstGeom prst="rect">
            <a:avLst/>
          </a:prstGeom>
          <a:noFill/>
        </p:spPr>
        <p:txBody>
          <a:bodyPr wrap="square" rtlCol="0">
            <a:spAutoFit/>
          </a:bodyPr>
          <a:lstStyle/>
          <a:p>
            <a:r>
              <a:rPr lang="en-US" altLang="ja-JP" sz="900" dirty="0" smtClean="0">
                <a:solidFill>
                  <a:prstClr val="black"/>
                </a:solidFill>
                <a:latin typeface="ＭＳ Ｐゴシック" panose="020B0600070205080204" pitchFamily="50" charset="-128"/>
              </a:rPr>
              <a:t>【</a:t>
            </a:r>
            <a:r>
              <a:rPr lang="ja-JP" altLang="en-US" sz="900" dirty="0" smtClean="0">
                <a:solidFill>
                  <a:prstClr val="black"/>
                </a:solidFill>
                <a:latin typeface="ＭＳ Ｐゴシック" panose="020B0600070205080204" pitchFamily="50" charset="-128"/>
              </a:rPr>
              <a:t>出典等</a:t>
            </a:r>
            <a:r>
              <a:rPr lang="en-US" altLang="ja-JP" sz="900" dirty="0" smtClean="0">
                <a:solidFill>
                  <a:prstClr val="black"/>
                </a:solidFill>
                <a:latin typeface="ＭＳ Ｐゴシック" panose="020B0600070205080204" pitchFamily="50" charset="-128"/>
              </a:rPr>
              <a:t>】</a:t>
            </a:r>
            <a:r>
              <a:rPr lang="ja-JP" altLang="en-US" sz="900" dirty="0" smtClean="0">
                <a:solidFill>
                  <a:prstClr val="black"/>
                </a:solidFill>
                <a:latin typeface="ＭＳ Ｐゴシック" panose="020B0600070205080204" pitchFamily="50" charset="-128"/>
              </a:rPr>
              <a:t>「介護保険総合データベース」（厚生労働省）</a:t>
            </a:r>
            <a:r>
              <a:rPr lang="en-US" altLang="ja-JP" sz="900" dirty="0" smtClean="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「介護保険事業状況報告」（厚生労働省</a:t>
            </a:r>
            <a:r>
              <a:rPr lang="ja-JP" altLang="en-US" sz="900" dirty="0" smtClean="0">
                <a:solidFill>
                  <a:prstClr val="black"/>
                </a:solidFill>
                <a:latin typeface="ＭＳ Ｐゴシック" panose="020B0600070205080204" pitchFamily="50" charset="-128"/>
              </a:rPr>
              <a:t>）</a:t>
            </a:r>
            <a:r>
              <a:rPr lang="en-US" altLang="ja-JP" sz="900" dirty="0" smtClean="0">
                <a:solidFill>
                  <a:prstClr val="black"/>
                </a:solidFill>
                <a:latin typeface="ＭＳ Ｐゴシック" panose="020B0600070205080204" pitchFamily="50" charset="-128"/>
              </a:rPr>
              <a:t>､</a:t>
            </a:r>
            <a:r>
              <a:rPr lang="ja-JP" altLang="en-US" sz="900" dirty="0" smtClean="0">
                <a:solidFill>
                  <a:prstClr val="black"/>
                </a:solidFill>
                <a:latin typeface="ＭＳ Ｐゴシック" panose="020B0600070205080204" pitchFamily="50" charset="-128"/>
              </a:rPr>
              <a:t>「住民基本台帳に基づく人口、人口動態及び世帯数」（総務省）を基に集計・推計した。</a:t>
            </a:r>
            <a:endParaRPr lang="ja-JP" altLang="en-US" sz="900" dirty="0">
              <a:solidFill>
                <a:prstClr val="black"/>
              </a:solidFill>
              <a:latin typeface="ＭＳ Ｐゴシック" panose="020B0600070205080204" pitchFamily="50" charset="-128"/>
            </a:endParaRPr>
          </a:p>
        </p:txBody>
      </p:sp>
      <p:sp>
        <p:nvSpPr>
          <p:cNvPr id="26" name="角丸四角形 25"/>
          <p:cNvSpPr/>
          <p:nvPr/>
        </p:nvSpPr>
        <p:spPr>
          <a:xfrm>
            <a:off x="184845" y="41513"/>
            <a:ext cx="8786996" cy="507169"/>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latin typeface="ＭＳ Ｐゴシック"/>
              </a:rPr>
              <a:t>都道府県別地域差指数（寄与度別）　平成</a:t>
            </a:r>
            <a:r>
              <a:rPr lang="en-US" altLang="ja-JP" sz="2000" dirty="0">
                <a:solidFill>
                  <a:prstClr val="black"/>
                </a:solidFill>
                <a:latin typeface="ＭＳ Ｐゴシック"/>
              </a:rPr>
              <a:t>26</a:t>
            </a:r>
            <a:r>
              <a:rPr lang="ja-JP" altLang="en-US" sz="2000" dirty="0">
                <a:solidFill>
                  <a:prstClr val="black"/>
                </a:solidFill>
                <a:latin typeface="ＭＳ Ｐゴシック"/>
              </a:rPr>
              <a:t>年度</a:t>
            </a:r>
          </a:p>
        </p:txBody>
      </p:sp>
      <p:sp>
        <p:nvSpPr>
          <p:cNvPr id="29" name="スライド番号プレースホルダー 3"/>
          <p:cNvSpPr txBox="1">
            <a:spLocks/>
          </p:cNvSpPr>
          <p:nvPr/>
        </p:nvSpPr>
        <p:spPr>
          <a:xfrm>
            <a:off x="7010400" y="649294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11</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正方形/長方形 6"/>
          <p:cNvSpPr/>
          <p:nvPr/>
        </p:nvSpPr>
        <p:spPr>
          <a:xfrm>
            <a:off x="3578019" y="1189838"/>
            <a:ext cx="1474580" cy="400833"/>
          </a:xfrm>
          <a:custGeom>
            <a:avLst/>
            <a:gdLst/>
            <a:ahLst/>
            <a:cxnLst/>
            <a:rect l="l" t="t" r="r" b="b"/>
            <a:pathLst>
              <a:path w="1597462" h="400833">
                <a:moveTo>
                  <a:pt x="0" y="0"/>
                </a:moveTo>
                <a:lnTo>
                  <a:pt x="1317352" y="0"/>
                </a:lnTo>
                <a:lnTo>
                  <a:pt x="1317352" y="75684"/>
                </a:lnTo>
                <a:lnTo>
                  <a:pt x="1597462" y="99400"/>
                </a:lnTo>
                <a:lnTo>
                  <a:pt x="1317352" y="123115"/>
                </a:lnTo>
                <a:lnTo>
                  <a:pt x="1317352" y="400833"/>
                </a:lnTo>
                <a:lnTo>
                  <a:pt x="0" y="400833"/>
                </a:ln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a:off x="3564202" y="1226986"/>
            <a:ext cx="1238761" cy="323165"/>
          </a:xfrm>
          <a:prstGeom prst="rect">
            <a:avLst/>
          </a:prstGeom>
          <a:noFill/>
        </p:spPr>
        <p:txBody>
          <a:bodyPr wrap="square" lIns="0" tIns="0" rIns="0" bIns="0" rtlCol="0">
            <a:spAutoFit/>
          </a:bodyPr>
          <a:lstStyle/>
          <a:p>
            <a:pPr algn="ctr"/>
            <a:r>
              <a:rPr lang="ja-JP" altLang="en-US" sz="1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地域差指数－１</a:t>
            </a:r>
            <a:endParaRPr lang="en-US" altLang="ja-JP" sz="1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algn="ctr"/>
            <a:r>
              <a:rPr lang="ja-JP" altLang="en-US" sz="10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a:t>
            </a:r>
            <a:r>
              <a:rPr lang="ja-JP" altLang="en-US" sz="10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１人当たり</a:t>
            </a:r>
            <a:r>
              <a:rPr lang="ja-JP" altLang="en-US" sz="10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介護費</a:t>
            </a:r>
            <a:r>
              <a:rPr lang="ja-JP" altLang="en-US" sz="10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a:t>
            </a:r>
            <a:endParaRPr lang="en-US" altLang="ja-JP" sz="10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p:txBody>
      </p:sp>
      <p:sp>
        <p:nvSpPr>
          <p:cNvPr id="32" name="正方形/長方形 8"/>
          <p:cNvSpPr/>
          <p:nvPr/>
        </p:nvSpPr>
        <p:spPr>
          <a:xfrm>
            <a:off x="3417004" y="4409088"/>
            <a:ext cx="1461905" cy="400833"/>
          </a:xfrm>
          <a:custGeom>
            <a:avLst/>
            <a:gdLst/>
            <a:ahLst/>
            <a:cxnLst/>
            <a:rect l="l" t="t" r="r" b="b"/>
            <a:pathLst>
              <a:path w="1583730" h="400833">
                <a:moveTo>
                  <a:pt x="0" y="0"/>
                </a:moveTo>
                <a:lnTo>
                  <a:pt x="1341991" y="0"/>
                </a:lnTo>
                <a:lnTo>
                  <a:pt x="1341991" y="252597"/>
                </a:lnTo>
                <a:lnTo>
                  <a:pt x="1583730" y="359272"/>
                </a:lnTo>
                <a:lnTo>
                  <a:pt x="1341991" y="317665"/>
                </a:lnTo>
                <a:lnTo>
                  <a:pt x="1341991" y="400833"/>
                </a:lnTo>
                <a:lnTo>
                  <a:pt x="0" y="400833"/>
                </a:ln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テキスト ボックス 32"/>
          <p:cNvSpPr txBox="1"/>
          <p:nvPr/>
        </p:nvSpPr>
        <p:spPr>
          <a:xfrm>
            <a:off x="3419962" y="4440158"/>
            <a:ext cx="1238761" cy="338554"/>
          </a:xfrm>
          <a:prstGeom prst="rect">
            <a:avLst/>
          </a:prstGeom>
          <a:noFill/>
        </p:spPr>
        <p:txBody>
          <a:bodyPr wrap="square" lIns="0" tIns="0" rIns="0" bIns="0" rtlCol="0">
            <a:spAutoFit/>
          </a:bodyPr>
          <a:lstStyle/>
          <a:p>
            <a:pPr algn="ctr"/>
            <a:r>
              <a:rPr lang="ja-JP" altLang="en-US" sz="1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地域差指数－１</a:t>
            </a:r>
            <a:endParaRPr lang="en-US" altLang="ja-JP" sz="1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a:p>
            <a:pPr algn="ctr"/>
            <a:r>
              <a:rPr lang="ja-JP" altLang="en-US" sz="1100" dirty="0" smtClean="0">
                <a:solidFill>
                  <a:prstClr val="black">
                    <a:lumMod val="75000"/>
                    <a:lumOff val="25000"/>
                  </a:prstClr>
                </a:solidFill>
                <a:latin typeface="HGP創英角ｺﾞｼｯｸUB" panose="020B0900000000000000" pitchFamily="50" charset="-128"/>
                <a:ea typeface="HGP創英角ｺﾞｼｯｸUB" panose="020B0900000000000000" pitchFamily="50" charset="-128"/>
              </a:rPr>
              <a:t>（認定率）</a:t>
            </a:r>
            <a:endParaRPr lang="en-US" altLang="ja-JP" sz="1100" dirty="0">
              <a:solidFill>
                <a:prstClr val="black">
                  <a:lumMod val="75000"/>
                  <a:lumOff val="25000"/>
                </a:prst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91430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4494239" y="1640073"/>
            <a:ext cx="4240420" cy="5029310"/>
          </a:xfrm>
          <a:prstGeom prst="roundRect">
            <a:avLst>
              <a:gd name="adj" fmla="val 3120"/>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56">
              <a:solidFill>
                <a:prstClr val="black"/>
              </a:solidFill>
            </a:endParaRPr>
          </a:p>
        </p:txBody>
      </p:sp>
      <p:sp>
        <p:nvSpPr>
          <p:cNvPr id="28" name="角丸四角形 27"/>
          <p:cNvSpPr/>
          <p:nvPr/>
        </p:nvSpPr>
        <p:spPr>
          <a:xfrm>
            <a:off x="179512" y="1640073"/>
            <a:ext cx="3960440" cy="5029310"/>
          </a:xfrm>
          <a:prstGeom prst="roundRect">
            <a:avLst>
              <a:gd name="adj" fmla="val 3120"/>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56">
              <a:solidFill>
                <a:prstClr val="black"/>
              </a:solidFill>
            </a:endParaRPr>
          </a:p>
        </p:txBody>
      </p:sp>
      <p:sp>
        <p:nvSpPr>
          <p:cNvPr id="12" name="下矢印 11"/>
          <p:cNvSpPr/>
          <p:nvPr/>
        </p:nvSpPr>
        <p:spPr>
          <a:xfrm>
            <a:off x="6216910" y="1507560"/>
            <a:ext cx="525857" cy="3367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4029" tIns="42013" rIns="84029" bIns="42013" rtlCol="0" anchor="ctr"/>
          <a:lstStyle/>
          <a:p>
            <a:pPr algn="ctr"/>
            <a:endParaRPr lang="ja-JP" altLang="en-US" sz="1656">
              <a:solidFill>
                <a:prstClr val="white"/>
              </a:solidFill>
              <a:latin typeface="HGP創英角ｺﾞｼｯｸUB" pitchFamily="50" charset="-128"/>
              <a:ea typeface="HGP創英角ｺﾞｼｯｸUB" pitchFamily="50" charset="-128"/>
            </a:endParaRPr>
          </a:p>
        </p:txBody>
      </p:sp>
      <p:sp>
        <p:nvSpPr>
          <p:cNvPr id="7" name="下矢印 6"/>
          <p:cNvSpPr/>
          <p:nvPr/>
        </p:nvSpPr>
        <p:spPr>
          <a:xfrm>
            <a:off x="2034696" y="1507560"/>
            <a:ext cx="525857" cy="3367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4029" tIns="42013" rIns="84029" bIns="42013" rtlCol="0" anchor="ctr"/>
          <a:lstStyle/>
          <a:p>
            <a:pPr algn="ctr"/>
            <a:endParaRPr lang="ja-JP" altLang="en-US" sz="1656">
              <a:solidFill>
                <a:prstClr val="white"/>
              </a:solidFill>
              <a:latin typeface="HGP創英角ｺﾞｼｯｸUB" pitchFamily="50" charset="-128"/>
              <a:ea typeface="HGP創英角ｺﾞｼｯｸUB" pitchFamily="50" charset="-128"/>
            </a:endParaRPr>
          </a:p>
        </p:txBody>
      </p:sp>
      <p:sp>
        <p:nvSpPr>
          <p:cNvPr id="2" name="角丸四角形 1"/>
          <p:cNvSpPr/>
          <p:nvPr/>
        </p:nvSpPr>
        <p:spPr>
          <a:xfrm>
            <a:off x="179512" y="689705"/>
            <a:ext cx="8541642" cy="795079"/>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r>
              <a:rPr lang="ja-JP" altLang="en-US" sz="1564" dirty="0">
                <a:solidFill>
                  <a:prstClr val="black"/>
                </a:solidFill>
                <a:latin typeface="HGP創英角ｺﾞｼｯｸUB" pitchFamily="50" charset="-128"/>
                <a:ea typeface="HGP創英角ｺﾞｼｯｸUB" pitchFamily="50" charset="-128"/>
              </a:rPr>
              <a:t>利用者の状態　：　生活の不活発により下肢</a:t>
            </a:r>
            <a:r>
              <a:rPr lang="ja-JP" altLang="en-US" sz="1564" dirty="0" smtClean="0">
                <a:solidFill>
                  <a:prstClr val="black"/>
                </a:solidFill>
                <a:latin typeface="HGP創英角ｺﾞｼｯｸUB" pitchFamily="50" charset="-128"/>
                <a:ea typeface="HGP創英角ｺﾞｼｯｸUB" pitchFamily="50" charset="-128"/>
              </a:rPr>
              <a:t>機能が低下（</a:t>
            </a:r>
            <a:r>
              <a:rPr lang="ja-JP" altLang="en-US" sz="1564" dirty="0">
                <a:solidFill>
                  <a:prstClr val="black"/>
                </a:solidFill>
                <a:latin typeface="HGP創英角ｺﾞｼｯｸUB" pitchFamily="50" charset="-128"/>
                <a:ea typeface="HGP創英角ｺﾞｼｯｸUB" pitchFamily="50" charset="-128"/>
              </a:rPr>
              <a:t>要支援２）</a:t>
            </a:r>
            <a:endParaRPr lang="en-US" altLang="ja-JP" sz="1564" dirty="0">
              <a:solidFill>
                <a:prstClr val="black"/>
              </a:solidFill>
              <a:latin typeface="HGP創英角ｺﾞｼｯｸUB" pitchFamily="50" charset="-128"/>
              <a:ea typeface="HGP創英角ｺﾞｼｯｸUB" pitchFamily="50" charset="-128"/>
            </a:endParaRPr>
          </a:p>
          <a:p>
            <a:r>
              <a:rPr lang="ja-JP" altLang="en-US" sz="1564" dirty="0">
                <a:solidFill>
                  <a:prstClr val="black"/>
                </a:solidFill>
                <a:latin typeface="HGP創英角ｺﾞｼｯｸUB" pitchFamily="50" charset="-128"/>
                <a:ea typeface="HGP創英角ｺﾞｼｯｸUB" pitchFamily="50" charset="-128"/>
              </a:rPr>
              <a:t>利用者の課題　：　入浴ができない</a:t>
            </a:r>
            <a:endParaRPr lang="en-US" altLang="ja-JP" sz="1564" dirty="0">
              <a:solidFill>
                <a:prstClr val="black"/>
              </a:solidFill>
              <a:latin typeface="HGP創英角ｺﾞｼｯｸUB" pitchFamily="50" charset="-128"/>
              <a:ea typeface="HGP創英角ｺﾞｼｯｸUB" pitchFamily="50" charset="-128"/>
            </a:endParaRPr>
          </a:p>
          <a:p>
            <a:r>
              <a:rPr lang="ja-JP" altLang="en-US" sz="1564" dirty="0">
                <a:solidFill>
                  <a:prstClr val="black"/>
                </a:solidFill>
                <a:latin typeface="HGP創英角ｺﾞｼｯｸUB" pitchFamily="50" charset="-128"/>
                <a:ea typeface="HGP創英角ｺﾞｼｯｸUB" pitchFamily="50" charset="-128"/>
              </a:rPr>
              <a:t>期間　　　　　　　：　６ヶ月</a:t>
            </a:r>
            <a:endParaRPr lang="en-US" altLang="ja-JP" sz="1564" dirty="0">
              <a:solidFill>
                <a:prstClr val="black"/>
              </a:solidFill>
              <a:latin typeface="HGP創英角ｺﾞｼｯｸUB" pitchFamily="50" charset="-128"/>
              <a:ea typeface="HGP創英角ｺﾞｼｯｸUB" pitchFamily="50" charset="-128"/>
            </a:endParaRPr>
          </a:p>
        </p:txBody>
      </p:sp>
      <p:sp>
        <p:nvSpPr>
          <p:cNvPr id="4" name="角丸四角形 3"/>
          <p:cNvSpPr/>
          <p:nvPr/>
        </p:nvSpPr>
        <p:spPr>
          <a:xfrm>
            <a:off x="312025" y="1905099"/>
            <a:ext cx="3511598" cy="657321"/>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black"/>
                </a:solidFill>
                <a:latin typeface="HGP創英角ｺﾞｼｯｸUB" pitchFamily="50" charset="-128"/>
                <a:ea typeface="HGP創英角ｺﾞｼｯｸUB" pitchFamily="50" charset="-128"/>
              </a:rPr>
              <a:t>清潔の保持に努める</a:t>
            </a:r>
            <a:endParaRPr lang="en-US" altLang="ja-JP" sz="1840" dirty="0">
              <a:solidFill>
                <a:prstClr val="black"/>
              </a:solidFill>
              <a:latin typeface="HGP創英角ｺﾞｼｯｸUB" pitchFamily="50" charset="-128"/>
              <a:ea typeface="HGP創英角ｺﾞｼｯｸUB" pitchFamily="50" charset="-128"/>
            </a:endParaRPr>
          </a:p>
          <a:p>
            <a:pPr algn="ctr"/>
            <a:r>
              <a:rPr lang="ja-JP" altLang="en-US" sz="1840" dirty="0">
                <a:solidFill>
                  <a:prstClr val="black"/>
                </a:solidFill>
                <a:latin typeface="HGP創英角ｺﾞｼｯｸUB" pitchFamily="50" charset="-128"/>
                <a:ea typeface="HGP創英角ｺﾞｼｯｸUB" pitchFamily="50" charset="-128"/>
              </a:rPr>
              <a:t>（安全に入浴する）</a:t>
            </a:r>
          </a:p>
        </p:txBody>
      </p:sp>
      <p:sp>
        <p:nvSpPr>
          <p:cNvPr id="6" name="角丸四角形 5"/>
          <p:cNvSpPr/>
          <p:nvPr/>
        </p:nvSpPr>
        <p:spPr>
          <a:xfrm>
            <a:off x="312025" y="3760283"/>
            <a:ext cx="3549533" cy="662566"/>
          </a:xfrm>
          <a:prstGeom prst="roundRect">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white"/>
                </a:solidFill>
                <a:latin typeface="HGP創英角ｺﾞｼｯｸUB" pitchFamily="50" charset="-128"/>
                <a:ea typeface="HGP創英角ｺﾞｼｯｸUB" pitchFamily="50" charset="-128"/>
              </a:rPr>
              <a:t>デイサービスでは入浴できても</a:t>
            </a:r>
            <a:endParaRPr lang="en-US" altLang="ja-JP" sz="1840" dirty="0">
              <a:solidFill>
                <a:prstClr val="white"/>
              </a:solidFill>
              <a:latin typeface="HGP創英角ｺﾞｼｯｸUB" pitchFamily="50" charset="-128"/>
              <a:ea typeface="HGP創英角ｺﾞｼｯｸUB" pitchFamily="50" charset="-128"/>
            </a:endParaRPr>
          </a:p>
          <a:p>
            <a:pPr algn="ctr"/>
            <a:r>
              <a:rPr lang="ja-JP" altLang="en-US" sz="1840" dirty="0">
                <a:solidFill>
                  <a:prstClr val="white"/>
                </a:solidFill>
                <a:latin typeface="HGP創英角ｺﾞｼｯｸUB" pitchFamily="50" charset="-128"/>
                <a:ea typeface="HGP創英角ｺﾞｼｯｸUB" pitchFamily="50" charset="-128"/>
              </a:rPr>
              <a:t>自宅では入浴ができない</a:t>
            </a:r>
          </a:p>
        </p:txBody>
      </p:sp>
      <p:sp>
        <p:nvSpPr>
          <p:cNvPr id="8" name="角丸四角形 7"/>
          <p:cNvSpPr/>
          <p:nvPr/>
        </p:nvSpPr>
        <p:spPr>
          <a:xfrm>
            <a:off x="312025" y="2832691"/>
            <a:ext cx="3549533" cy="657321"/>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black"/>
                </a:solidFill>
                <a:latin typeface="HGP創英角ｺﾞｼｯｸUB" pitchFamily="50" charset="-128"/>
                <a:ea typeface="HGP創英角ｺﾞｼｯｸUB" pitchFamily="50" charset="-128"/>
              </a:rPr>
              <a:t>デイサービスで週２回風呂に入る</a:t>
            </a:r>
          </a:p>
        </p:txBody>
      </p:sp>
      <p:sp>
        <p:nvSpPr>
          <p:cNvPr id="9" name="角丸四角形 8"/>
          <p:cNvSpPr/>
          <p:nvPr/>
        </p:nvSpPr>
        <p:spPr>
          <a:xfrm>
            <a:off x="4626752" y="1905099"/>
            <a:ext cx="3776624" cy="657321"/>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black"/>
                </a:solidFill>
                <a:latin typeface="HGP創英角ｺﾞｼｯｸUB" pitchFamily="50" charset="-128"/>
                <a:ea typeface="HGP創英角ｺﾞｼｯｸUB" pitchFamily="50" charset="-128"/>
              </a:rPr>
              <a:t>６ヶ月後</a:t>
            </a:r>
            <a:endParaRPr lang="en-US" altLang="ja-JP" sz="1840" dirty="0">
              <a:solidFill>
                <a:prstClr val="black"/>
              </a:solidFill>
              <a:latin typeface="HGP創英角ｺﾞｼｯｸUB" pitchFamily="50" charset="-128"/>
              <a:ea typeface="HGP創英角ｺﾞｼｯｸUB" pitchFamily="50" charset="-128"/>
            </a:endParaRPr>
          </a:p>
          <a:p>
            <a:pPr algn="ctr"/>
            <a:r>
              <a:rPr lang="ja-JP" altLang="en-US" sz="1840" dirty="0">
                <a:solidFill>
                  <a:srgbClr val="FF0000"/>
                </a:solidFill>
                <a:latin typeface="HGP創英角ｺﾞｼｯｸUB" pitchFamily="50" charset="-128"/>
                <a:ea typeface="HGP創英角ｺﾞｼｯｸUB" pitchFamily="50" charset="-128"/>
              </a:rPr>
              <a:t>自分で入浴することができる</a:t>
            </a:r>
          </a:p>
        </p:txBody>
      </p:sp>
      <p:sp>
        <p:nvSpPr>
          <p:cNvPr id="13" name="角丸四角形 12"/>
          <p:cNvSpPr/>
          <p:nvPr/>
        </p:nvSpPr>
        <p:spPr>
          <a:xfrm>
            <a:off x="4626752" y="2832691"/>
            <a:ext cx="3776624" cy="657321"/>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black"/>
                </a:solidFill>
                <a:latin typeface="HGP創英角ｺﾞｼｯｸUB" pitchFamily="50" charset="-128"/>
                <a:ea typeface="HGP創英角ｺﾞｼｯｸUB" pitchFamily="50" charset="-128"/>
              </a:rPr>
              <a:t>デイサービスで下肢筋力の強化と</a:t>
            </a:r>
            <a:endParaRPr lang="en-US" altLang="ja-JP" sz="1840" dirty="0">
              <a:solidFill>
                <a:prstClr val="black"/>
              </a:solidFill>
              <a:latin typeface="HGP創英角ｺﾞｼｯｸUB" pitchFamily="50" charset="-128"/>
              <a:ea typeface="HGP創英角ｺﾞｼｯｸUB" pitchFamily="50" charset="-128"/>
            </a:endParaRPr>
          </a:p>
          <a:p>
            <a:pPr algn="ctr"/>
            <a:r>
              <a:rPr lang="ja-JP" altLang="en-US" sz="1840" dirty="0">
                <a:solidFill>
                  <a:prstClr val="black"/>
                </a:solidFill>
                <a:latin typeface="HGP創英角ｺﾞｼｯｸUB" pitchFamily="50" charset="-128"/>
                <a:ea typeface="HGP創英角ｺﾞｼｯｸUB" pitchFamily="50" charset="-128"/>
              </a:rPr>
              <a:t>入浴動作の訓練を行う</a:t>
            </a:r>
          </a:p>
        </p:txBody>
      </p:sp>
      <p:sp>
        <p:nvSpPr>
          <p:cNvPr id="14" name="角丸四角形 13"/>
          <p:cNvSpPr/>
          <p:nvPr/>
        </p:nvSpPr>
        <p:spPr>
          <a:xfrm>
            <a:off x="4626752" y="3760283"/>
            <a:ext cx="3776624" cy="627178"/>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black"/>
                </a:solidFill>
                <a:latin typeface="HGP創英角ｺﾞｼｯｸUB" pitchFamily="50" charset="-128"/>
                <a:ea typeface="HGP創英角ｺﾞｼｯｸUB" pitchFamily="50" charset="-128"/>
              </a:rPr>
              <a:t>浴室の住宅改修や</a:t>
            </a:r>
            <a:endParaRPr lang="en-US" altLang="ja-JP" sz="1840" dirty="0">
              <a:solidFill>
                <a:prstClr val="black"/>
              </a:solidFill>
              <a:latin typeface="HGP創英角ｺﾞｼｯｸUB" pitchFamily="50" charset="-128"/>
              <a:ea typeface="HGP創英角ｺﾞｼｯｸUB" pitchFamily="50" charset="-128"/>
            </a:endParaRPr>
          </a:p>
          <a:p>
            <a:pPr algn="ctr"/>
            <a:r>
              <a:rPr lang="ja-JP" altLang="en-US" sz="1840" dirty="0">
                <a:solidFill>
                  <a:prstClr val="black"/>
                </a:solidFill>
                <a:latin typeface="HGP創英角ｺﾞｼｯｸUB" pitchFamily="50" charset="-128"/>
                <a:ea typeface="HGP創英角ｺﾞｼｯｸUB" pitchFamily="50" charset="-128"/>
              </a:rPr>
              <a:t>入浴補助用具の購入</a:t>
            </a:r>
          </a:p>
        </p:txBody>
      </p:sp>
      <p:sp>
        <p:nvSpPr>
          <p:cNvPr id="16" name="角丸四角形 15"/>
          <p:cNvSpPr/>
          <p:nvPr/>
        </p:nvSpPr>
        <p:spPr>
          <a:xfrm>
            <a:off x="312025" y="4886646"/>
            <a:ext cx="3577854" cy="591590"/>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black"/>
                </a:solidFill>
                <a:latin typeface="HGP創英角ｺﾞｼｯｸUB" pitchFamily="50" charset="-128"/>
                <a:ea typeface="HGP創英角ｺﾞｼｯｸUB" pitchFamily="50" charset="-128"/>
              </a:rPr>
              <a:t>お世話型の</a:t>
            </a:r>
            <a:r>
              <a:rPr lang="ja-JP" altLang="en-US" sz="1840" dirty="0" smtClean="0">
                <a:solidFill>
                  <a:prstClr val="black"/>
                </a:solidFill>
                <a:latin typeface="HGP創英角ｺﾞｼｯｸUB" pitchFamily="50" charset="-128"/>
                <a:ea typeface="HGP創英角ｺﾞｼｯｸUB" pitchFamily="50" charset="-128"/>
              </a:rPr>
              <a:t>ケアマネジメント</a:t>
            </a:r>
            <a:endParaRPr lang="en-US" altLang="ja-JP" sz="1840" dirty="0" smtClean="0">
              <a:solidFill>
                <a:prstClr val="black"/>
              </a:solidFill>
              <a:latin typeface="HGP創英角ｺﾞｼｯｸUB" pitchFamily="50" charset="-128"/>
              <a:ea typeface="HGP創英角ｺﾞｼｯｸUB" pitchFamily="50" charset="-128"/>
            </a:endParaRPr>
          </a:p>
          <a:p>
            <a:pPr algn="ctr"/>
            <a:r>
              <a:rPr lang="ja-JP" altLang="en-US" sz="1400" dirty="0" smtClean="0">
                <a:solidFill>
                  <a:srgbClr val="FF0000"/>
                </a:solidFill>
                <a:latin typeface="HGP創英角ｺﾞｼｯｸUB" pitchFamily="50" charset="-128"/>
                <a:ea typeface="HGP創英角ｺﾞｼｯｸUB" pitchFamily="50" charset="-128"/>
              </a:rPr>
              <a:t>できないことを代わりにするケア</a:t>
            </a:r>
            <a:endParaRPr lang="ja-JP" altLang="en-US" sz="1840" dirty="0">
              <a:solidFill>
                <a:srgbClr val="FF0000"/>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0" y="-27384"/>
            <a:ext cx="9144000" cy="76682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58366" tIns="29184" rIns="58366" bIns="29184" rtlCol="0">
            <a:spAutoFit/>
          </a:bodyPr>
          <a:lstStyle/>
          <a:p>
            <a:pPr algn="ctr"/>
            <a:r>
              <a:rPr lang="ja-JP" altLang="en-US" sz="2800" b="1" dirty="0" smtClean="0">
                <a:solidFill>
                  <a:prstClr val="white"/>
                </a:solidFill>
                <a:latin typeface="HGP創英角ｺﾞｼｯｸUB" panose="020B0900000000000000" pitchFamily="50" charset="-128"/>
                <a:ea typeface="HGP創英角ｺﾞｼｯｸUB" panose="020B0900000000000000" pitchFamily="50" charset="-128"/>
              </a:rPr>
              <a:t>自立支援に軸足をおいた介護予防ケアマネジメントとは</a:t>
            </a:r>
            <a:endParaRPr lang="en-US" altLang="ja-JP" sz="2800" b="1" dirty="0" smtClean="0">
              <a:solidFill>
                <a:prstClr val="white"/>
              </a:solidFill>
              <a:latin typeface="HGP創英角ｺﾞｼｯｸUB" panose="020B0900000000000000" pitchFamily="50" charset="-128"/>
              <a:ea typeface="HGP創英角ｺﾞｼｯｸUB" panose="020B0900000000000000" pitchFamily="50" charset="-128"/>
            </a:endParaRPr>
          </a:p>
          <a:p>
            <a:pPr algn="ctr"/>
            <a:r>
              <a:rPr lang="ja-JP" altLang="en-US" b="1" dirty="0" smtClean="0">
                <a:solidFill>
                  <a:prstClr val="white"/>
                </a:solidFill>
                <a:latin typeface="HGP創英角ｺﾞｼｯｸUB" pitchFamily="50" charset="-128"/>
                <a:ea typeface="HGP創英角ｺﾞｼｯｸUB" pitchFamily="50" charset="-128"/>
              </a:rPr>
              <a:t>（自立支援型ケアマネジメント：地域ケア会議）</a:t>
            </a:r>
            <a:endParaRPr lang="ja-JP" altLang="en-US" b="1" dirty="0">
              <a:solidFill>
                <a:prstClr val="white"/>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343494" y="1654235"/>
            <a:ext cx="1483098" cy="262251"/>
          </a:xfrm>
          <a:prstGeom prst="rect">
            <a:avLst/>
          </a:prstGeom>
          <a:noFill/>
        </p:spPr>
        <p:txBody>
          <a:bodyPr wrap="none" rtlCol="0">
            <a:spAutoFit/>
          </a:bodyPr>
          <a:lstStyle/>
          <a:p>
            <a:r>
              <a:rPr lang="ja-JP" altLang="en-US" sz="1104" dirty="0">
                <a:solidFill>
                  <a:prstClr val="black"/>
                </a:solidFill>
                <a:latin typeface="HGP創英角ｺﾞｼｯｸUB" pitchFamily="50" charset="-128"/>
                <a:ea typeface="HGP創英角ｺﾞｼｯｸUB" pitchFamily="50" charset="-128"/>
              </a:rPr>
              <a:t>ケアマネが立てた目標</a:t>
            </a:r>
          </a:p>
        </p:txBody>
      </p:sp>
      <p:sp>
        <p:nvSpPr>
          <p:cNvPr id="21" name="テキスト ボックス 20"/>
          <p:cNvSpPr txBox="1"/>
          <p:nvPr/>
        </p:nvSpPr>
        <p:spPr>
          <a:xfrm>
            <a:off x="312027" y="2567666"/>
            <a:ext cx="1765227" cy="262251"/>
          </a:xfrm>
          <a:prstGeom prst="rect">
            <a:avLst/>
          </a:prstGeom>
          <a:noFill/>
        </p:spPr>
        <p:txBody>
          <a:bodyPr wrap="none" rtlCol="0">
            <a:spAutoFit/>
          </a:bodyPr>
          <a:lstStyle/>
          <a:p>
            <a:r>
              <a:rPr lang="ja-JP" altLang="en-US" sz="1104" dirty="0">
                <a:solidFill>
                  <a:prstClr val="black"/>
                </a:solidFill>
                <a:latin typeface="HGP創英角ｺﾞｼｯｸUB" pitchFamily="50" charset="-128"/>
                <a:ea typeface="HGP創英角ｺﾞｼｯｸUB" pitchFamily="50" charset="-128"/>
              </a:rPr>
              <a:t>ケアマネが立てた支援計画</a:t>
            </a:r>
          </a:p>
        </p:txBody>
      </p:sp>
      <p:sp>
        <p:nvSpPr>
          <p:cNvPr id="29" name="円形吹き出し 28"/>
          <p:cNvSpPr/>
          <p:nvPr/>
        </p:nvSpPr>
        <p:spPr>
          <a:xfrm>
            <a:off x="2299722" y="3429000"/>
            <a:ext cx="1590157" cy="331283"/>
          </a:xfrm>
          <a:prstGeom prst="wedgeEllipseCallout">
            <a:avLst>
              <a:gd name="adj1" fmla="val -38918"/>
              <a:gd name="adj2" fmla="val 5704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966" dirty="0">
                <a:solidFill>
                  <a:prstClr val="black"/>
                </a:solidFill>
                <a:latin typeface="HGP創英角ｺﾞｼｯｸUB" pitchFamily="50" charset="-128"/>
                <a:ea typeface="HGP創英角ｺﾞｼｯｸUB" pitchFamily="50" charset="-128"/>
              </a:rPr>
              <a:t>お世話無しには</a:t>
            </a:r>
            <a:endParaRPr lang="en-US" altLang="ja-JP" sz="966" dirty="0">
              <a:solidFill>
                <a:prstClr val="black"/>
              </a:solidFill>
              <a:latin typeface="HGP創英角ｺﾞｼｯｸUB" pitchFamily="50" charset="-128"/>
              <a:ea typeface="HGP創英角ｺﾞｼｯｸUB" pitchFamily="50" charset="-128"/>
            </a:endParaRPr>
          </a:p>
          <a:p>
            <a:pPr algn="ctr"/>
            <a:r>
              <a:rPr lang="ja-JP" altLang="en-US" sz="966" dirty="0">
                <a:solidFill>
                  <a:prstClr val="black"/>
                </a:solidFill>
                <a:latin typeface="HGP創英角ｺﾞｼｯｸUB" pitchFamily="50" charset="-128"/>
                <a:ea typeface="HGP創英角ｺﾞｼｯｸUB" pitchFamily="50" charset="-128"/>
              </a:rPr>
              <a:t>生活できない</a:t>
            </a:r>
          </a:p>
        </p:txBody>
      </p:sp>
      <p:sp>
        <p:nvSpPr>
          <p:cNvPr id="27" name="テキスト ボックス 26"/>
          <p:cNvSpPr txBox="1"/>
          <p:nvPr/>
        </p:nvSpPr>
        <p:spPr>
          <a:xfrm>
            <a:off x="4626754" y="1640074"/>
            <a:ext cx="1774681" cy="432170"/>
          </a:xfrm>
          <a:prstGeom prst="rect">
            <a:avLst/>
          </a:prstGeom>
          <a:noFill/>
        </p:spPr>
        <p:txBody>
          <a:bodyPr wrap="square" rtlCol="0">
            <a:spAutoFit/>
          </a:bodyPr>
          <a:lstStyle/>
          <a:p>
            <a:r>
              <a:rPr lang="ja-JP" altLang="en-US" sz="1104" dirty="0">
                <a:solidFill>
                  <a:prstClr val="black"/>
                </a:solidFill>
                <a:latin typeface="HGP創英角ｺﾞｼｯｸUB" pitchFamily="50" charset="-128"/>
                <a:ea typeface="HGP創英角ｺﾞｼｯｸUB" pitchFamily="50" charset="-128"/>
              </a:rPr>
              <a:t>ケア会議で修正した目標</a:t>
            </a:r>
          </a:p>
          <a:p>
            <a:endParaRPr lang="ja-JP" altLang="en-US" sz="1104" dirty="0">
              <a:solidFill>
                <a:prstClr val="black"/>
              </a:solidFill>
              <a:latin typeface="HGP創英角ｺﾞｼｯｸUB" pitchFamily="50" charset="-128"/>
              <a:ea typeface="HGP創英角ｺﾞｼｯｸUB" pitchFamily="50" charset="-128"/>
            </a:endParaRPr>
          </a:p>
        </p:txBody>
      </p:sp>
      <p:sp>
        <p:nvSpPr>
          <p:cNvPr id="32" name="テキスト ボックス 31"/>
          <p:cNvSpPr txBox="1"/>
          <p:nvPr/>
        </p:nvSpPr>
        <p:spPr>
          <a:xfrm>
            <a:off x="4427984" y="2567666"/>
            <a:ext cx="1925527" cy="262251"/>
          </a:xfrm>
          <a:prstGeom prst="rect">
            <a:avLst/>
          </a:prstGeom>
          <a:noFill/>
        </p:spPr>
        <p:txBody>
          <a:bodyPr wrap="none" rtlCol="0">
            <a:spAutoFit/>
          </a:bodyPr>
          <a:lstStyle/>
          <a:p>
            <a:r>
              <a:rPr lang="ja-JP" altLang="en-US" sz="1104" dirty="0">
                <a:solidFill>
                  <a:prstClr val="black"/>
                </a:solidFill>
                <a:latin typeface="HGP創英角ｺﾞｼｯｸUB" pitchFamily="50" charset="-128"/>
                <a:ea typeface="HGP創英角ｺﾞｼｯｸUB" pitchFamily="50" charset="-128"/>
              </a:rPr>
              <a:t>ケア会議で修正した支援計画</a:t>
            </a:r>
          </a:p>
        </p:txBody>
      </p:sp>
      <p:sp>
        <p:nvSpPr>
          <p:cNvPr id="33" name="テキスト ボックス 32"/>
          <p:cNvSpPr txBox="1"/>
          <p:nvPr/>
        </p:nvSpPr>
        <p:spPr>
          <a:xfrm>
            <a:off x="4494239" y="3495257"/>
            <a:ext cx="1921440" cy="262251"/>
          </a:xfrm>
          <a:prstGeom prst="rect">
            <a:avLst/>
          </a:prstGeom>
          <a:noFill/>
        </p:spPr>
        <p:txBody>
          <a:bodyPr wrap="square" rtlCol="0">
            <a:spAutoFit/>
          </a:bodyPr>
          <a:lstStyle/>
          <a:p>
            <a:r>
              <a:rPr lang="ja-JP" altLang="en-US" sz="1104" dirty="0">
                <a:solidFill>
                  <a:prstClr val="black"/>
                </a:solidFill>
                <a:latin typeface="HGP創英角ｺﾞｼｯｸUB" pitchFamily="50" charset="-128"/>
                <a:ea typeface="HGP創英角ｺﾞｼｯｸUB" pitchFamily="50" charset="-128"/>
              </a:rPr>
              <a:t>ケア会議で修正した支援計画</a:t>
            </a:r>
          </a:p>
        </p:txBody>
      </p:sp>
      <p:sp>
        <p:nvSpPr>
          <p:cNvPr id="34" name="角丸四角形 33"/>
          <p:cNvSpPr/>
          <p:nvPr/>
        </p:nvSpPr>
        <p:spPr>
          <a:xfrm>
            <a:off x="4626752" y="4886646"/>
            <a:ext cx="3776624" cy="591590"/>
          </a:xfrm>
          <a:prstGeom prst="round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pPr algn="ctr"/>
            <a:r>
              <a:rPr lang="ja-JP" altLang="en-US" sz="1840" dirty="0">
                <a:solidFill>
                  <a:prstClr val="black"/>
                </a:solidFill>
                <a:latin typeface="HGP創英角ｺﾞｼｯｸUB" pitchFamily="50" charset="-128"/>
                <a:ea typeface="HGP創英角ｺﾞｼｯｸUB" pitchFamily="50" charset="-128"/>
              </a:rPr>
              <a:t>自立支援型の</a:t>
            </a:r>
            <a:r>
              <a:rPr lang="ja-JP" altLang="en-US" sz="1840" dirty="0" smtClean="0">
                <a:solidFill>
                  <a:prstClr val="black"/>
                </a:solidFill>
                <a:latin typeface="HGP創英角ｺﾞｼｯｸUB" pitchFamily="50" charset="-128"/>
                <a:ea typeface="HGP創英角ｺﾞｼｯｸUB" pitchFamily="50" charset="-128"/>
              </a:rPr>
              <a:t>ケアマネジメント</a:t>
            </a:r>
            <a:endParaRPr lang="en-US" altLang="ja-JP" sz="1840" dirty="0" smtClean="0">
              <a:solidFill>
                <a:prstClr val="black"/>
              </a:solidFill>
              <a:latin typeface="HGP創英角ｺﾞｼｯｸUB" pitchFamily="50" charset="-128"/>
              <a:ea typeface="HGP創英角ｺﾞｼｯｸUB" pitchFamily="50" charset="-128"/>
            </a:endParaRPr>
          </a:p>
          <a:p>
            <a:pPr algn="ctr"/>
            <a:r>
              <a:rPr lang="ja-JP" altLang="en-US" sz="1400" dirty="0" smtClean="0">
                <a:solidFill>
                  <a:srgbClr val="FF0000"/>
                </a:solidFill>
                <a:latin typeface="HGP創英角ｺﾞｼｯｸUB" pitchFamily="50" charset="-128"/>
                <a:ea typeface="HGP創英角ｺﾞｼｯｸUB" pitchFamily="50" charset="-128"/>
              </a:rPr>
              <a:t>できないことを</a:t>
            </a:r>
            <a:r>
              <a:rPr lang="ja-JP" altLang="en-US" sz="1400" u="sng" dirty="0" smtClean="0">
                <a:solidFill>
                  <a:srgbClr val="FF0000"/>
                </a:solidFill>
                <a:latin typeface="HGP創英角ｺﾞｼｯｸUB" pitchFamily="50" charset="-128"/>
                <a:ea typeface="HGP創英角ｺﾞｼｯｸUB" pitchFamily="50" charset="-128"/>
              </a:rPr>
              <a:t>できるようにするケア</a:t>
            </a:r>
            <a:endParaRPr lang="ja-JP" altLang="en-US" sz="1840" u="sng" dirty="0">
              <a:solidFill>
                <a:srgbClr val="FF0000"/>
              </a:solidFill>
              <a:latin typeface="HGP創英角ｺﾞｼｯｸUB" pitchFamily="50" charset="-128"/>
              <a:ea typeface="HGP創英角ｺﾞｼｯｸUB" pitchFamily="50" charset="-128"/>
            </a:endParaRPr>
          </a:p>
        </p:txBody>
      </p:sp>
      <p:sp>
        <p:nvSpPr>
          <p:cNvPr id="35" name="テキスト ボックス 34"/>
          <p:cNvSpPr txBox="1"/>
          <p:nvPr/>
        </p:nvSpPr>
        <p:spPr>
          <a:xfrm>
            <a:off x="6680706" y="4356592"/>
            <a:ext cx="1443024" cy="517065"/>
          </a:xfrm>
          <a:prstGeom prst="rect">
            <a:avLst/>
          </a:prstGeom>
          <a:noFill/>
        </p:spPr>
        <p:txBody>
          <a:bodyPr wrap="none" rtlCol="0">
            <a:spAutoFit/>
          </a:bodyPr>
          <a:lstStyle/>
          <a:p>
            <a:r>
              <a:rPr lang="ja-JP" altLang="en-US" sz="920" dirty="0">
                <a:solidFill>
                  <a:prstClr val="black"/>
                </a:solidFill>
                <a:latin typeface="HGP創英角ｺﾞｼｯｸUB" pitchFamily="50" charset="-128"/>
                <a:ea typeface="HGP創英角ｺﾞｼｯｸUB" pitchFamily="50" charset="-128"/>
              </a:rPr>
              <a:t>根本的な原因に対する</a:t>
            </a:r>
            <a:endParaRPr lang="en-US" altLang="ja-JP" sz="920" dirty="0">
              <a:solidFill>
                <a:prstClr val="black"/>
              </a:solidFill>
              <a:latin typeface="HGP創英角ｺﾞｼｯｸUB" pitchFamily="50" charset="-128"/>
              <a:ea typeface="HGP創英角ｺﾞｼｯｸUB" pitchFamily="50" charset="-128"/>
            </a:endParaRPr>
          </a:p>
          <a:p>
            <a:r>
              <a:rPr lang="ja-JP" altLang="en-US" sz="920" dirty="0">
                <a:solidFill>
                  <a:prstClr val="black"/>
                </a:solidFill>
                <a:latin typeface="HGP創英角ｺﾞｼｯｸUB" pitchFamily="50" charset="-128"/>
                <a:ea typeface="HGP創英角ｺﾞｼｯｸUB" pitchFamily="50" charset="-128"/>
              </a:rPr>
              <a:t>アプローチと、残存機能の</a:t>
            </a:r>
            <a:endParaRPr lang="en-US" altLang="ja-JP" sz="920" dirty="0">
              <a:solidFill>
                <a:prstClr val="black"/>
              </a:solidFill>
              <a:latin typeface="HGP創英角ｺﾞｼｯｸUB" pitchFamily="50" charset="-128"/>
              <a:ea typeface="HGP創英角ｺﾞｼｯｸUB" pitchFamily="50" charset="-128"/>
            </a:endParaRPr>
          </a:p>
          <a:p>
            <a:r>
              <a:rPr lang="ja-JP" altLang="en-US" sz="920" dirty="0">
                <a:solidFill>
                  <a:prstClr val="black"/>
                </a:solidFill>
                <a:latin typeface="HGP創英角ｺﾞｼｯｸUB" pitchFamily="50" charset="-128"/>
                <a:ea typeface="HGP創英角ｺﾞｼｯｸUB" pitchFamily="50" charset="-128"/>
              </a:rPr>
              <a:t>維持・向上・悪化の防止</a:t>
            </a:r>
          </a:p>
        </p:txBody>
      </p:sp>
      <p:sp>
        <p:nvSpPr>
          <p:cNvPr id="36" name="円形吹き出し 35"/>
          <p:cNvSpPr/>
          <p:nvPr/>
        </p:nvSpPr>
        <p:spPr>
          <a:xfrm>
            <a:off x="6904037" y="1563363"/>
            <a:ext cx="1722671" cy="317122"/>
          </a:xfrm>
          <a:prstGeom prst="wedgeEllipseCallout">
            <a:avLst>
              <a:gd name="adj1" fmla="val -30499"/>
              <a:gd name="adj2" fmla="val 91254"/>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966" dirty="0">
                <a:solidFill>
                  <a:prstClr val="black"/>
                </a:solidFill>
                <a:latin typeface="HGP創英角ｺﾞｼｯｸUB" pitchFamily="50" charset="-128"/>
                <a:ea typeface="HGP創英角ｺﾞｼｯｸUB" pitchFamily="50" charset="-128"/>
              </a:rPr>
              <a:t>６ヶ月後評価可能</a:t>
            </a:r>
            <a:endParaRPr lang="en-US" altLang="ja-JP" sz="966" dirty="0">
              <a:solidFill>
                <a:prstClr val="black"/>
              </a:solidFill>
              <a:latin typeface="HGP創英角ｺﾞｼｯｸUB" pitchFamily="50" charset="-128"/>
              <a:ea typeface="HGP創英角ｺﾞｼｯｸUB" pitchFamily="50" charset="-128"/>
            </a:endParaRPr>
          </a:p>
        </p:txBody>
      </p:sp>
      <p:sp>
        <p:nvSpPr>
          <p:cNvPr id="26" name="円形吹き出し 25"/>
          <p:cNvSpPr/>
          <p:nvPr/>
        </p:nvSpPr>
        <p:spPr>
          <a:xfrm>
            <a:off x="2535992" y="1556792"/>
            <a:ext cx="1391387" cy="343499"/>
          </a:xfrm>
          <a:prstGeom prst="wedgeEllipseCallout">
            <a:avLst>
              <a:gd name="adj1" fmla="val -40747"/>
              <a:gd name="adj2" fmla="val 6898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966" dirty="0">
                <a:solidFill>
                  <a:prstClr val="black"/>
                </a:solidFill>
                <a:latin typeface="HGP創英角ｺﾞｼｯｸUB" pitchFamily="50" charset="-128"/>
                <a:ea typeface="HGP創英角ｺﾞｼｯｸUB" pitchFamily="50" charset="-128"/>
              </a:rPr>
              <a:t>目標が</a:t>
            </a:r>
            <a:r>
              <a:rPr lang="ja-JP" altLang="en-US" sz="966" dirty="0" smtClean="0">
                <a:solidFill>
                  <a:prstClr val="black"/>
                </a:solidFill>
                <a:latin typeface="HGP創英角ｺﾞｼｯｸUB" pitchFamily="50" charset="-128"/>
                <a:ea typeface="HGP創英角ｺﾞｼｯｸUB" pitchFamily="50" charset="-128"/>
              </a:rPr>
              <a:t>あいまい</a:t>
            </a:r>
            <a:endParaRPr lang="en-US" altLang="ja-JP" sz="966" dirty="0">
              <a:solidFill>
                <a:prstClr val="black"/>
              </a:solidFill>
              <a:latin typeface="HGP創英角ｺﾞｼｯｸUB" pitchFamily="50" charset="-128"/>
              <a:ea typeface="HGP創英角ｺﾞｼｯｸUB" pitchFamily="50" charset="-128"/>
            </a:endParaRPr>
          </a:p>
        </p:txBody>
      </p:sp>
      <p:sp>
        <p:nvSpPr>
          <p:cNvPr id="37" name="右矢印 36"/>
          <p:cNvSpPr/>
          <p:nvPr/>
        </p:nvSpPr>
        <p:spPr>
          <a:xfrm>
            <a:off x="4015560" y="2491626"/>
            <a:ext cx="538103" cy="13941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56">
              <a:solidFill>
                <a:prstClr val="white"/>
              </a:solidFill>
            </a:endParaRPr>
          </a:p>
        </p:txBody>
      </p:sp>
      <p:sp>
        <p:nvSpPr>
          <p:cNvPr id="38" name="ドーナツ 37"/>
          <p:cNvSpPr/>
          <p:nvPr/>
        </p:nvSpPr>
        <p:spPr>
          <a:xfrm>
            <a:off x="4560496" y="4952901"/>
            <a:ext cx="463796" cy="46379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56">
              <a:solidFill>
                <a:prstClr val="black"/>
              </a:solidFill>
            </a:endParaRPr>
          </a:p>
        </p:txBody>
      </p:sp>
      <p:sp>
        <p:nvSpPr>
          <p:cNvPr id="40" name="乗算記号 39"/>
          <p:cNvSpPr/>
          <p:nvPr/>
        </p:nvSpPr>
        <p:spPr>
          <a:xfrm>
            <a:off x="179512" y="4820388"/>
            <a:ext cx="662566" cy="79507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56">
              <a:solidFill>
                <a:prstClr val="white"/>
              </a:solidFill>
            </a:endParaRPr>
          </a:p>
        </p:txBody>
      </p:sp>
      <p:sp>
        <p:nvSpPr>
          <p:cNvPr id="39" name="テキスト ボックス 38"/>
          <p:cNvSpPr txBox="1"/>
          <p:nvPr/>
        </p:nvSpPr>
        <p:spPr>
          <a:xfrm>
            <a:off x="4626752" y="5880493"/>
            <a:ext cx="3776624" cy="606823"/>
          </a:xfrm>
          <a:prstGeom prst="snip2Diag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solidFill>
                  <a:prstClr val="black"/>
                </a:solidFill>
                <a:latin typeface="HGP創英角ｺﾞｼｯｸUB" pitchFamily="50" charset="-128"/>
                <a:ea typeface="HGP創英角ｺﾞｼｯｸUB" pitchFamily="50" charset="-128"/>
              </a:rPr>
              <a:t>○</a:t>
            </a:r>
            <a:r>
              <a:rPr lang="ja-JP" altLang="en-US" sz="1400" dirty="0" smtClean="0">
                <a:solidFill>
                  <a:srgbClr val="FF0000"/>
                </a:solidFill>
                <a:latin typeface="HGP創英角ｺﾞｼｯｸUB" pitchFamily="50" charset="-128"/>
                <a:ea typeface="HGP創英角ｺﾞｼｯｸUB" pitchFamily="50" charset="-128"/>
              </a:rPr>
              <a:t>要介護度の改善　　　　　　</a:t>
            </a:r>
            <a:r>
              <a:rPr lang="ja-JP" altLang="en-US" sz="1600" dirty="0" smtClean="0">
                <a:solidFill>
                  <a:srgbClr val="FF0000"/>
                </a:solidFill>
                <a:latin typeface="HGP創英角ｺﾞｼｯｸUB" pitchFamily="50" charset="-128"/>
                <a:ea typeface="HGP創英角ｺﾞｼｯｸUB" pitchFamily="50" charset="-128"/>
              </a:rPr>
              <a:t>自立した生活へ</a:t>
            </a:r>
            <a:endParaRPr lang="en-US" altLang="ja-JP" sz="1600" dirty="0" smtClean="0">
              <a:solidFill>
                <a:srgbClr val="FF0000"/>
              </a:solidFill>
              <a:latin typeface="HGP創英角ｺﾞｼｯｸUB" pitchFamily="50" charset="-128"/>
              <a:ea typeface="HGP創英角ｺﾞｼｯｸUB" pitchFamily="50" charset="-128"/>
            </a:endParaRPr>
          </a:p>
          <a:p>
            <a:endParaRPr lang="ja-JP" altLang="en-US" sz="1104" dirty="0">
              <a:solidFill>
                <a:prstClr val="black"/>
              </a:solidFill>
              <a:latin typeface="HGP創英角ｺﾞｼｯｸUB" pitchFamily="50" charset="-128"/>
              <a:ea typeface="HGP創英角ｺﾞｼｯｸUB" pitchFamily="50" charset="-128"/>
            </a:endParaRPr>
          </a:p>
        </p:txBody>
      </p:sp>
      <p:sp>
        <p:nvSpPr>
          <p:cNvPr id="41" name="対角する 2 つの角を切り取った四角形 40"/>
          <p:cNvSpPr/>
          <p:nvPr/>
        </p:nvSpPr>
        <p:spPr>
          <a:xfrm>
            <a:off x="245769" y="5880493"/>
            <a:ext cx="3710367" cy="530052"/>
          </a:xfrm>
          <a:prstGeom prst="snip2DiagRect">
            <a:avLst/>
          </a:prstGeom>
        </p:spPr>
        <p:style>
          <a:lnRef idx="2">
            <a:schemeClr val="dk1"/>
          </a:lnRef>
          <a:fillRef idx="1">
            <a:schemeClr val="lt1"/>
          </a:fillRef>
          <a:effectRef idx="0">
            <a:schemeClr val="dk1"/>
          </a:effectRef>
          <a:fontRef idx="minor">
            <a:schemeClr val="dk1"/>
          </a:fontRef>
        </p:style>
        <p:txBody>
          <a:bodyPr lIns="84029" tIns="42013" rIns="84029" bIns="42013" rtlCol="0" anchor="ctr"/>
          <a:lstStyle/>
          <a:p>
            <a:r>
              <a:rPr lang="ja-JP" altLang="en-US" sz="1104" dirty="0">
                <a:solidFill>
                  <a:prstClr val="black"/>
                </a:solidFill>
                <a:latin typeface="HGP創英角ｺﾞｼｯｸUB" pitchFamily="50" charset="-128"/>
                <a:ea typeface="HGP創英角ｺﾞｼｯｸUB" pitchFamily="50" charset="-128"/>
              </a:rPr>
              <a:t>○根本的な課題解決になっていない。</a:t>
            </a:r>
            <a:endParaRPr lang="en-US" altLang="ja-JP" sz="1104" dirty="0">
              <a:solidFill>
                <a:prstClr val="black"/>
              </a:solidFill>
              <a:latin typeface="HGP創英角ｺﾞｼｯｸUB" pitchFamily="50" charset="-128"/>
              <a:ea typeface="HGP創英角ｺﾞｼｯｸUB" pitchFamily="50" charset="-128"/>
            </a:endParaRPr>
          </a:p>
          <a:p>
            <a:r>
              <a:rPr lang="ja-JP" altLang="en-US" sz="1104" dirty="0">
                <a:solidFill>
                  <a:prstClr val="black"/>
                </a:solidFill>
                <a:latin typeface="HGP創英角ｺﾞｼｯｸUB" pitchFamily="50" charset="-128"/>
                <a:ea typeface="HGP創英角ｺﾞｼｯｸUB" pitchFamily="50" charset="-128"/>
              </a:rPr>
              <a:t>○介護サービスが生活の不活発を助長　　　</a:t>
            </a:r>
            <a:r>
              <a:rPr lang="ja-JP" altLang="en-US" sz="1200" dirty="0" smtClean="0">
                <a:solidFill>
                  <a:srgbClr val="FF0000"/>
                </a:solidFill>
                <a:latin typeface="HGP創英角ｺﾞｼｯｸUB" pitchFamily="50" charset="-128"/>
                <a:ea typeface="HGP創英角ｺﾞｼｯｸUB" pitchFamily="50" charset="-128"/>
              </a:rPr>
              <a:t>重度化</a:t>
            </a:r>
            <a:r>
              <a:rPr lang="ja-JP" altLang="en-US" sz="1200" dirty="0">
                <a:solidFill>
                  <a:srgbClr val="FF0000"/>
                </a:solidFill>
                <a:latin typeface="HGP創英角ｺﾞｼｯｸUB" pitchFamily="50" charset="-128"/>
                <a:ea typeface="HGP創英角ｺﾞｼｯｸUB" pitchFamily="50" charset="-128"/>
              </a:rPr>
              <a:t>の恐れ</a:t>
            </a:r>
          </a:p>
        </p:txBody>
      </p:sp>
      <p:sp>
        <p:nvSpPr>
          <p:cNvPr id="43" name="山形 42"/>
          <p:cNvSpPr/>
          <p:nvPr/>
        </p:nvSpPr>
        <p:spPr>
          <a:xfrm rot="5400000">
            <a:off x="2205834" y="4984731"/>
            <a:ext cx="294024" cy="13894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56">
              <a:solidFill>
                <a:prstClr val="black"/>
              </a:solidFill>
            </a:endParaRPr>
          </a:p>
        </p:txBody>
      </p:sp>
      <p:sp>
        <p:nvSpPr>
          <p:cNvPr id="45" name="山形 44"/>
          <p:cNvSpPr/>
          <p:nvPr/>
        </p:nvSpPr>
        <p:spPr>
          <a:xfrm rot="5400000">
            <a:off x="6358153" y="4984731"/>
            <a:ext cx="294024" cy="13894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56">
              <a:solidFill>
                <a:prstClr val="black"/>
              </a:solidFill>
            </a:endParaRPr>
          </a:p>
        </p:txBody>
      </p:sp>
      <p:sp>
        <p:nvSpPr>
          <p:cNvPr id="46" name="右矢印 45"/>
          <p:cNvSpPr/>
          <p:nvPr/>
        </p:nvSpPr>
        <p:spPr>
          <a:xfrm>
            <a:off x="2709849" y="6124016"/>
            <a:ext cx="131464" cy="197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56">
              <a:solidFill>
                <a:prstClr val="white"/>
              </a:solidFill>
            </a:endParaRPr>
          </a:p>
        </p:txBody>
      </p:sp>
      <p:sp>
        <p:nvSpPr>
          <p:cNvPr id="44" name="右矢印 43"/>
          <p:cNvSpPr/>
          <p:nvPr/>
        </p:nvSpPr>
        <p:spPr>
          <a:xfrm>
            <a:off x="6368815" y="6013525"/>
            <a:ext cx="341332" cy="295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56">
              <a:solidFill>
                <a:prstClr val="white"/>
              </a:solidFill>
            </a:endParaRPr>
          </a:p>
        </p:txBody>
      </p:sp>
      <p:sp>
        <p:nvSpPr>
          <p:cNvPr id="3" name="スライド番号プレースホルダー 2"/>
          <p:cNvSpPr>
            <a:spLocks noGrp="1"/>
          </p:cNvSpPr>
          <p:nvPr>
            <p:ph type="sldNum" sz="quarter" idx="12"/>
          </p:nvPr>
        </p:nvSpPr>
        <p:spPr>
          <a:xfrm>
            <a:off x="6742767" y="6388107"/>
            <a:ext cx="2133600" cy="365125"/>
          </a:xfrm>
        </p:spPr>
        <p:txBody>
          <a:bodyPr/>
          <a:lstStyle/>
          <a:p>
            <a:fld id="{D2D8002D-B5B0-4BAC-B1F6-782DDCCE6D9C}" type="slidenum">
              <a:rPr lang="ja-JP" altLang="en-US" sz="1400" smtClean="0">
                <a:solidFill>
                  <a:prstClr val="black">
                    <a:tint val="75000"/>
                  </a:prstClr>
                </a:solidFill>
              </a:rPr>
              <a:pPr/>
              <a:t>12</a:t>
            </a:fld>
            <a:endParaRPr lang="ja-JP" altLang="en-US" sz="1400" dirty="0">
              <a:solidFill>
                <a:prstClr val="black">
                  <a:tint val="75000"/>
                </a:prstClr>
              </a:solidFill>
            </a:endParaRPr>
          </a:p>
        </p:txBody>
      </p:sp>
    </p:spTree>
    <p:extLst>
      <p:ext uri="{BB962C8B-B14F-4D97-AF65-F5344CB8AC3E}">
        <p14:creationId xmlns:p14="http://schemas.microsoft.com/office/powerpoint/2010/main" val="3224231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13</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 y="0"/>
            <a:ext cx="7955280" cy="6858000"/>
          </a:xfrm>
          <a:prstGeom prst="rect">
            <a:avLst/>
          </a:prstGeom>
        </p:spPr>
      </p:pic>
    </p:spTree>
    <p:extLst>
      <p:ext uri="{BB962C8B-B14F-4D97-AF65-F5344CB8AC3E}">
        <p14:creationId xmlns:p14="http://schemas.microsoft.com/office/powerpoint/2010/main" val="194752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122" name="Picture 2" descr="C:\Users\CHIDORI\Desktop\旧データ\マイドキュメント\hamada\講演レジュメ\2017\2903介護保険法改正ポイント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311"/>
            <a:ext cx="9131808" cy="633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038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146" name="Picture 2" descr="C:\Users\CHIDORI\Desktop\旧データ\マイドキュメント\hamada\講演レジュメ\2017\2903介護保険法改正ポイント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534"/>
            <a:ext cx="9162383" cy="631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19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170" name="Picture 2" descr="C:\Users\CHIDORI\Desktop\旧データ\マイドキュメント\hamada\講演レジュメ\2017\2903介護保険法改正ポイント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88592"/>
            <a:ext cx="9152192" cy="63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870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8194" name="Picture 2" descr="C:\Users\CHIDORI\Desktop\旧データ\マイドキュメント\hamada\講演レジュメ\2017\29036期計画ポイント（市町村）.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4635"/>
            <a:ext cx="9182767" cy="661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66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9218" name="Picture 2" descr="C:\Users\CHIDORI\Desktop\旧データ\マイドキュメント\hamada\講演レジュメ\2017\29036期計画ポイント（都道府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8253"/>
            <a:ext cx="9182767" cy="659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4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descr="C:\Users\CHIDORI\Desktop\旧データ\マイドキュメント\hamada\講演レジュメ\2017\2903 7期計画策定プロセ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
            <a:ext cx="9152192" cy="664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08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746" y="421840"/>
            <a:ext cx="9005538" cy="1488098"/>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defTabSz="914400">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defTabSz="914400">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4137749695"/>
              </p:ext>
            </p:extLst>
          </p:nvPr>
        </p:nvGraphicFramePr>
        <p:xfrm>
          <a:off x="311166" y="891142"/>
          <a:ext cx="8390730" cy="764640"/>
        </p:xfrm>
        <a:graphic>
          <a:graphicData uri="http://schemas.openxmlformats.org/drawingml/2006/table">
            <a:tbl>
              <a:tblPr firstRow="1" bandRow="1">
                <a:tableStyleId>{5940675A-B579-460E-94D1-54222C63F5DA}</a:tableStyleId>
              </a:tblPr>
              <a:tblGrid>
                <a:gridCol w="3071166"/>
                <a:gridCol w="1773188"/>
                <a:gridCol w="1773188"/>
                <a:gridCol w="1773188"/>
              </a:tblGrid>
              <a:tr h="160719">
                <a:tc>
                  <a:txBody>
                    <a:bodyPr/>
                    <a:lstStyle/>
                    <a:p>
                      <a:pPr algn="ctr"/>
                      <a:endParaRPr kumimoji="1" lang="ja-JP" altLang="en-US" sz="1200" baseline="0" dirty="0">
                        <a:latin typeface="+mn-lt"/>
                        <a:ea typeface="+mn-ea"/>
                      </a:endParaRPr>
                    </a:p>
                  </a:txBody>
                  <a:tcPr marL="91441" marR="91441" marT="36000" marB="36000"/>
                </a:tc>
                <a:tc>
                  <a:txBody>
                    <a:bodyPr/>
                    <a:lstStyle/>
                    <a:p>
                      <a:pPr algn="ctr"/>
                      <a:r>
                        <a:rPr kumimoji="1" lang="en-US" altLang="ja-JP" sz="1200" baseline="0" dirty="0" smtClean="0">
                          <a:latin typeface="+mn-lt"/>
                          <a:ea typeface="+mn-ea"/>
                        </a:rPr>
                        <a:t>2015</a:t>
                      </a:r>
                      <a:r>
                        <a:rPr kumimoji="1" lang="ja-JP" altLang="en-US" sz="1200" baseline="0" dirty="0" smtClean="0">
                          <a:latin typeface="+mn-lt"/>
                          <a:ea typeface="+mn-ea"/>
                        </a:rPr>
                        <a:t>年</a:t>
                      </a:r>
                      <a:endParaRPr kumimoji="1" lang="ja-JP" altLang="en-US" sz="1200" baseline="0" dirty="0">
                        <a:latin typeface="+mn-lt"/>
                        <a:ea typeface="+mn-ea"/>
                      </a:endParaRPr>
                    </a:p>
                  </a:txBody>
                  <a:tcPr marL="91441" marR="91441" marT="36000" marB="36000"/>
                </a:tc>
                <a:tc>
                  <a:txBody>
                    <a:bodyPr/>
                    <a:lstStyle/>
                    <a:p>
                      <a:pPr algn="ctr"/>
                      <a:r>
                        <a:rPr kumimoji="1" lang="en-US" altLang="ja-JP" sz="1200" baseline="0" dirty="0" smtClean="0">
                          <a:latin typeface="+mn-lt"/>
                          <a:ea typeface="+mn-ea"/>
                        </a:rPr>
                        <a:t>2025</a:t>
                      </a:r>
                      <a:r>
                        <a:rPr kumimoji="1" lang="ja-JP" altLang="en-US" sz="1200" baseline="0" dirty="0" smtClean="0">
                          <a:latin typeface="+mn-lt"/>
                          <a:ea typeface="+mn-ea"/>
                        </a:rPr>
                        <a:t>年</a:t>
                      </a:r>
                      <a:endParaRPr kumimoji="1" lang="ja-JP" altLang="en-US" sz="1200" baseline="0" dirty="0">
                        <a:latin typeface="+mn-lt"/>
                        <a:ea typeface="+mn-ea"/>
                      </a:endParaRPr>
                    </a:p>
                  </a:txBody>
                  <a:tcPr marL="91441" marR="91441" marT="36000" marB="36000"/>
                </a:tc>
                <a:tc>
                  <a:txBody>
                    <a:bodyPr/>
                    <a:lstStyle/>
                    <a:p>
                      <a:pPr algn="ctr"/>
                      <a:r>
                        <a:rPr kumimoji="1" lang="en-US" altLang="ja-JP" sz="1200" baseline="0" dirty="0" smtClean="0">
                          <a:latin typeface="+mn-lt"/>
                          <a:ea typeface="+mn-ea"/>
                        </a:rPr>
                        <a:t>2055</a:t>
                      </a:r>
                      <a:r>
                        <a:rPr kumimoji="1" lang="ja-JP" altLang="en-US" sz="1200" baseline="0" dirty="0" smtClean="0">
                          <a:latin typeface="+mn-lt"/>
                          <a:ea typeface="+mn-ea"/>
                        </a:rPr>
                        <a:t>年</a:t>
                      </a:r>
                      <a:endParaRPr kumimoji="1" lang="ja-JP" altLang="en-US" sz="1200" baseline="0" dirty="0">
                        <a:latin typeface="+mn-lt"/>
                        <a:ea typeface="+mn-ea"/>
                      </a:endParaRPr>
                    </a:p>
                  </a:txBody>
                  <a:tcPr marL="91441" marR="9144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mn-lt"/>
                          <a:ea typeface="+mn-ea"/>
                        </a:rPr>
                        <a:t>65</a:t>
                      </a:r>
                      <a:r>
                        <a:rPr kumimoji="1" lang="ja-JP" altLang="en-US" sz="1200" baseline="0" dirty="0" smtClean="0">
                          <a:latin typeface="+mn-lt"/>
                          <a:ea typeface="+mn-ea"/>
                        </a:rPr>
                        <a:t>歳以上高齢者人口（割合）</a:t>
                      </a:r>
                    </a:p>
                  </a:txBody>
                  <a:tcPr marL="91441" marR="91441" marT="36000" marB="36000"/>
                </a:tc>
                <a:tc>
                  <a:txBody>
                    <a:bodyPr/>
                    <a:lstStyle/>
                    <a:p>
                      <a:pPr algn="ctr"/>
                      <a:r>
                        <a:rPr kumimoji="1" lang="en-US" altLang="ja-JP" sz="1200" spc="-150" baseline="0" dirty="0" smtClean="0">
                          <a:latin typeface="+mn-lt"/>
                          <a:ea typeface="+mn-ea"/>
                        </a:rPr>
                        <a:t>3,395</a:t>
                      </a:r>
                      <a:r>
                        <a:rPr kumimoji="1" lang="ja-JP" altLang="en-US" sz="1200" spc="-150" baseline="0" dirty="0" smtClean="0">
                          <a:latin typeface="+mn-lt"/>
                          <a:ea typeface="+mn-ea"/>
                        </a:rPr>
                        <a:t>万人（</a:t>
                      </a:r>
                      <a:r>
                        <a:rPr kumimoji="1" lang="en-US" altLang="ja-JP" sz="1200" spc="-150" baseline="0" dirty="0" smtClean="0">
                          <a:latin typeface="+mn-lt"/>
                          <a:ea typeface="+mn-ea"/>
                        </a:rPr>
                        <a:t>26.8%</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1441" marR="91441" marT="36000" marB="36000" anchor="ctr"/>
                </a:tc>
                <a:tc>
                  <a:txBody>
                    <a:bodyPr/>
                    <a:lstStyle/>
                    <a:p>
                      <a:pPr algn="ctr"/>
                      <a:r>
                        <a:rPr kumimoji="1" lang="en-US" altLang="ja-JP" sz="1200" spc="-150" baseline="0" dirty="0" smtClean="0">
                          <a:solidFill>
                            <a:schemeClr val="tx1"/>
                          </a:solidFill>
                          <a:latin typeface="+mn-lt"/>
                          <a:ea typeface="+mn-ea"/>
                        </a:rPr>
                        <a:t>3,657</a:t>
                      </a:r>
                      <a:r>
                        <a:rPr kumimoji="1" lang="ja-JP" altLang="en-US" sz="1200" spc="-150" baseline="0" dirty="0" smtClean="0">
                          <a:solidFill>
                            <a:schemeClr val="tx1"/>
                          </a:solidFill>
                          <a:latin typeface="+mn-lt"/>
                          <a:ea typeface="+mn-ea"/>
                        </a:rPr>
                        <a:t>万人</a:t>
                      </a:r>
                      <a:r>
                        <a:rPr kumimoji="1" lang="ja-JP" altLang="en-US" sz="1200" spc="-150" baseline="0" dirty="0" smtClean="0">
                          <a:latin typeface="+mn-lt"/>
                          <a:ea typeface="+mn-ea"/>
                        </a:rPr>
                        <a:t>（</a:t>
                      </a:r>
                      <a:r>
                        <a:rPr kumimoji="1" lang="en-US" altLang="ja-JP" sz="1200" spc="-150" baseline="0" dirty="0" smtClean="0">
                          <a:latin typeface="+mn-lt"/>
                          <a:ea typeface="+mn-ea"/>
                        </a:rPr>
                        <a:t>30.3%</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1441" marR="91441" marT="36000" marB="36000" anchor="ctr"/>
                </a:tc>
                <a:tc>
                  <a:txBody>
                    <a:bodyPr/>
                    <a:lstStyle/>
                    <a:p>
                      <a:pPr algn="ctr"/>
                      <a:r>
                        <a:rPr kumimoji="1" lang="en-US" altLang="ja-JP" sz="1200" spc="-150" baseline="0" dirty="0" smtClean="0">
                          <a:latin typeface="+mn-lt"/>
                          <a:ea typeface="+mn-ea"/>
                        </a:rPr>
                        <a:t>3,626</a:t>
                      </a:r>
                      <a:r>
                        <a:rPr kumimoji="1" lang="ja-JP" altLang="en-US" sz="1200" spc="-150" baseline="0" dirty="0" smtClean="0">
                          <a:latin typeface="+mn-lt"/>
                          <a:ea typeface="+mn-ea"/>
                        </a:rPr>
                        <a:t>万人（</a:t>
                      </a:r>
                      <a:r>
                        <a:rPr kumimoji="1" lang="en-US" altLang="ja-JP" sz="1200" spc="-150" baseline="0" dirty="0" smtClean="0">
                          <a:latin typeface="+mn-lt"/>
                          <a:ea typeface="+mn-ea"/>
                        </a:rPr>
                        <a:t>39.4%</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1441" marR="91441" marT="36000" marB="36000" anchor="ctr"/>
                </a:tc>
              </a:tr>
              <a:tr h="171668">
                <a:tc>
                  <a:txBody>
                    <a:bodyPr/>
                    <a:lstStyle/>
                    <a:p>
                      <a:pPr algn="ctr"/>
                      <a:r>
                        <a:rPr kumimoji="1" lang="en-US" altLang="ja-JP" sz="1200" baseline="0" dirty="0" smtClean="0">
                          <a:latin typeface="+mn-lt"/>
                          <a:ea typeface="+mn-ea"/>
                        </a:rPr>
                        <a:t>75</a:t>
                      </a:r>
                      <a:r>
                        <a:rPr kumimoji="1" lang="ja-JP" altLang="en-US" sz="1200" baseline="0" dirty="0" smtClean="0">
                          <a:latin typeface="+mn-lt"/>
                          <a:ea typeface="+mn-ea"/>
                        </a:rPr>
                        <a:t>歳以上高齢者人口（割合）</a:t>
                      </a:r>
                      <a:endParaRPr kumimoji="1" lang="ja-JP" altLang="en-US" sz="1200" baseline="0" dirty="0">
                        <a:latin typeface="+mn-lt"/>
                        <a:ea typeface="+mn-ea"/>
                      </a:endParaRPr>
                    </a:p>
                  </a:txBody>
                  <a:tcPr marL="91441" marR="91441" marT="36000" marB="36000"/>
                </a:tc>
                <a:tc>
                  <a:txBody>
                    <a:bodyPr/>
                    <a:lstStyle/>
                    <a:p>
                      <a:pPr algn="ctr"/>
                      <a:r>
                        <a:rPr kumimoji="1" lang="en-US" altLang="ja-JP" sz="1200" spc="-150" baseline="0" dirty="0" smtClean="0">
                          <a:latin typeface="+mn-lt"/>
                          <a:ea typeface="+mn-ea"/>
                        </a:rPr>
                        <a:t>1,646</a:t>
                      </a:r>
                      <a:r>
                        <a:rPr kumimoji="1" lang="ja-JP" altLang="en-US" sz="1200" spc="-150" baseline="0" dirty="0" smtClean="0">
                          <a:latin typeface="+mn-lt"/>
                          <a:ea typeface="+mn-ea"/>
                        </a:rPr>
                        <a:t>万人（</a:t>
                      </a:r>
                      <a:r>
                        <a:rPr kumimoji="1" lang="en-US" altLang="ja-JP" sz="1200" spc="-150" baseline="0" dirty="0" smtClean="0">
                          <a:latin typeface="+mn-lt"/>
                          <a:ea typeface="+mn-ea"/>
                        </a:rPr>
                        <a:t>13.0%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1441" marR="91441" marT="36000" marB="36000" anchor="ctr"/>
                </a:tc>
                <a:tc>
                  <a:txBody>
                    <a:bodyPr/>
                    <a:lstStyle/>
                    <a:p>
                      <a:pPr algn="ctr"/>
                      <a:r>
                        <a:rPr kumimoji="1" lang="en-US" altLang="ja-JP" sz="1200" spc="-150" baseline="0" dirty="0" smtClean="0">
                          <a:latin typeface="+mn-lt"/>
                          <a:ea typeface="+mn-ea"/>
                        </a:rPr>
                        <a:t>2,179</a:t>
                      </a:r>
                      <a:r>
                        <a:rPr kumimoji="1" lang="ja-JP" altLang="en-US" sz="1200" spc="-150" baseline="0" dirty="0" smtClean="0">
                          <a:latin typeface="+mn-lt"/>
                          <a:ea typeface="+mn-ea"/>
                        </a:rPr>
                        <a:t>万人（</a:t>
                      </a:r>
                      <a:r>
                        <a:rPr kumimoji="1" lang="en-US" altLang="ja-JP" sz="1200" spc="-150" baseline="0" dirty="0" smtClean="0">
                          <a:latin typeface="+mn-lt"/>
                          <a:ea typeface="+mn-ea"/>
                        </a:rPr>
                        <a:t>18.1%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1441" marR="91441" marT="36000" marB="36000" anchor="ctr"/>
                </a:tc>
                <a:tc>
                  <a:txBody>
                    <a:bodyPr/>
                    <a:lstStyle/>
                    <a:p>
                      <a:pPr algn="ctr"/>
                      <a:r>
                        <a:rPr kumimoji="1" lang="en-US" altLang="ja-JP" sz="1200" spc="-150" baseline="0" dirty="0" smtClean="0">
                          <a:latin typeface="+mn-lt"/>
                          <a:ea typeface="+mn-ea"/>
                        </a:rPr>
                        <a:t>2,401</a:t>
                      </a:r>
                      <a:r>
                        <a:rPr kumimoji="1" lang="ja-JP" altLang="en-US" sz="1200" spc="-150" baseline="0" dirty="0" smtClean="0">
                          <a:latin typeface="+mn-lt"/>
                          <a:ea typeface="+mn-ea"/>
                        </a:rPr>
                        <a:t>万人（</a:t>
                      </a:r>
                      <a:r>
                        <a:rPr kumimoji="1" lang="en-US" altLang="ja-JP" sz="1200" spc="-150" baseline="0" dirty="0" smtClean="0">
                          <a:latin typeface="+mn-lt"/>
                          <a:ea typeface="+mn-ea"/>
                        </a:rPr>
                        <a:t>26.1%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1441" marR="91441" marT="36000" marB="36000" anchor="ctr"/>
                </a:tc>
              </a:tr>
            </a:tbl>
          </a:graphicData>
        </a:graphic>
      </p:graphicFrame>
      <p:sp>
        <p:nvSpPr>
          <p:cNvPr id="8" name="正方形/長方形 7"/>
          <p:cNvSpPr/>
          <p:nvPr/>
        </p:nvSpPr>
        <p:spPr>
          <a:xfrm>
            <a:off x="90425" y="1909938"/>
            <a:ext cx="4168082" cy="3182502"/>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defTabSz="914400">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a:t>
            </a:r>
            <a:r>
              <a:rPr lang="ja-JP" altLang="en-US" sz="1400" b="1" dirty="0" smtClean="0">
                <a:solidFill>
                  <a:prstClr val="black"/>
                </a:solidFill>
              </a:rPr>
              <a:t>、</a:t>
            </a:r>
            <a:r>
              <a:rPr lang="ja-JP" altLang="en-US" sz="1400" b="1" dirty="0">
                <a:solidFill>
                  <a:prstClr val="black"/>
                </a:solidFill>
              </a:rPr>
              <a:t>認知症</a:t>
            </a:r>
            <a:r>
              <a:rPr lang="ja-JP" altLang="en-US" sz="1400" b="1" dirty="0" smtClean="0">
                <a:solidFill>
                  <a:prstClr val="black"/>
                </a:solidFill>
              </a:rPr>
              <a:t>高齢者</a:t>
            </a:r>
            <a:r>
              <a:rPr lang="ja-JP" altLang="en-US" sz="1400" b="1" dirty="0">
                <a:solidFill>
                  <a:prstClr val="black"/>
                </a:solidFill>
              </a:rPr>
              <a:t>が増加していく。</a:t>
            </a:r>
          </a:p>
        </p:txBody>
      </p:sp>
      <p:sp>
        <p:nvSpPr>
          <p:cNvPr id="10" name="正方形/長方形 9"/>
          <p:cNvSpPr/>
          <p:nvPr/>
        </p:nvSpPr>
        <p:spPr>
          <a:xfrm>
            <a:off x="4270047" y="1909938"/>
            <a:ext cx="4818462" cy="3182502"/>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defTabSz="914400">
              <a:defRPr/>
            </a:pPr>
            <a:endParaRPr lang="ja-JP" altLang="en-US" sz="1600" b="1" dirty="0">
              <a:solidFill>
                <a:prstClr val="black"/>
              </a:solidFill>
            </a:endParaRPr>
          </a:p>
        </p:txBody>
      </p:sp>
      <p:sp>
        <p:nvSpPr>
          <p:cNvPr id="14" name="正方形/長方形 13"/>
          <p:cNvSpPr/>
          <p:nvPr/>
        </p:nvSpPr>
        <p:spPr>
          <a:xfrm>
            <a:off x="88043" y="5092440"/>
            <a:ext cx="9005538" cy="176556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defTabSz="914400">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defTabSz="914400">
              <a:defRPr/>
            </a:pPr>
            <a:r>
              <a:rPr lang="ja-JP" altLang="en-US" sz="1400" b="1" dirty="0" smtClean="0">
                <a:solidFill>
                  <a:prstClr val="black"/>
                </a:solidFill>
              </a:rPr>
              <a:t>　は異なるため、各地域の特性に応じた対応が必要。　　　　　　　　　　　　　　　　　　　　　　　　</a:t>
            </a:r>
            <a:r>
              <a:rPr lang="ja-JP" altLang="en-US" sz="1400" b="1" smtClean="0">
                <a:solidFill>
                  <a:prstClr val="black"/>
                </a:solidFill>
              </a:rPr>
              <a:t>　</a:t>
            </a:r>
            <a:r>
              <a:rPr lang="en-US" altLang="ja-JP" sz="1000" b="1" smtClean="0">
                <a:solidFill>
                  <a:prstClr val="black"/>
                </a:solidFill>
              </a:rPr>
              <a:t>※</a:t>
            </a:r>
            <a:r>
              <a:rPr lang="ja-JP" altLang="en-US" sz="1000" b="1" dirty="0" smtClean="0">
                <a:solidFill>
                  <a:prstClr val="black"/>
                </a:solidFill>
              </a:rPr>
              <a:t>都道府県名欄の（　）内の数字は倍率の順位</a:t>
            </a:r>
            <a:endParaRPr lang="ja-JP" altLang="en-US" sz="1000" b="1" dirty="0">
              <a:solidFill>
                <a:prstClr val="black"/>
              </a:solidFill>
            </a:endParaRPr>
          </a:p>
        </p:txBody>
      </p:sp>
      <p:sp>
        <p:nvSpPr>
          <p:cNvPr id="2111" name="テキスト ボックス 24"/>
          <p:cNvSpPr txBox="1">
            <a:spLocks noChangeArrowheads="1"/>
          </p:cNvSpPr>
          <p:nvPr/>
        </p:nvSpPr>
        <p:spPr bwMode="auto">
          <a:xfrm>
            <a:off x="4582226" y="2209611"/>
            <a:ext cx="853886" cy="230653"/>
          </a:xfrm>
          <a:prstGeom prst="rect">
            <a:avLst/>
          </a:prstGeom>
          <a:noFill/>
          <a:ln w="9525">
            <a:noFill/>
            <a:miter lim="800000"/>
            <a:headEnd/>
            <a:tailEnd/>
          </a:ln>
        </p:spPr>
        <p:txBody>
          <a:bodyPr wrap="square" lIns="91263" tIns="45631" rIns="91263" bIns="45631">
            <a:spAutoFit/>
          </a:bodyPr>
          <a:lstStyle/>
          <a:p>
            <a:pPr defTabSz="914400"/>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3" name="テキスト ボックス 26"/>
          <p:cNvSpPr txBox="1">
            <a:spLocks noChangeArrowheads="1"/>
          </p:cNvSpPr>
          <p:nvPr/>
        </p:nvSpPr>
        <p:spPr bwMode="auto">
          <a:xfrm>
            <a:off x="5224926" y="2198573"/>
            <a:ext cx="3786142" cy="430707"/>
          </a:xfrm>
          <a:prstGeom prst="rect">
            <a:avLst/>
          </a:prstGeom>
          <a:noFill/>
          <a:ln w="9525">
            <a:noFill/>
            <a:miter lim="800000"/>
            <a:headEnd/>
            <a:tailEnd/>
          </a:ln>
        </p:spPr>
        <p:txBody>
          <a:bodyPr lIns="91263" tIns="45631" rIns="91263" bIns="45631">
            <a:spAutoFit/>
          </a:bodyPr>
          <a:lstStyle/>
          <a:p>
            <a:pPr defTabSz="914400"/>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pPr defTabSz="914400"/>
            <a:endParaRPr lang="ja-JP" altLang="en-US" sz="1100" b="1" dirty="0">
              <a:solidFill>
                <a:prstClr val="black"/>
              </a:solidFill>
              <a:latin typeface="Arial" charset="0"/>
            </a:endParaRPr>
          </a:p>
        </p:txBody>
      </p:sp>
      <p:graphicFrame>
        <p:nvGraphicFramePr>
          <p:cNvPr id="20" name="表 19"/>
          <p:cNvGraphicFramePr>
            <a:graphicFrameLocks noGrp="1"/>
          </p:cNvGraphicFramePr>
          <p:nvPr>
            <p:extLst>
              <p:ext uri="{D42A27DB-BD31-4B8C-83A1-F6EECF244321}">
                <p14:modId xmlns:p14="http://schemas.microsoft.com/office/powerpoint/2010/main" val="4116724015"/>
              </p:ext>
            </p:extLst>
          </p:nvPr>
        </p:nvGraphicFramePr>
        <p:xfrm>
          <a:off x="185086" y="5589240"/>
          <a:ext cx="8733471" cy="1418640"/>
        </p:xfrm>
        <a:graphic>
          <a:graphicData uri="http://schemas.openxmlformats.org/drawingml/2006/table">
            <a:tbl>
              <a:tblPr/>
              <a:tblGrid>
                <a:gridCol w="663482"/>
                <a:gridCol w="758264"/>
                <a:gridCol w="758264"/>
                <a:gridCol w="758264"/>
                <a:gridCol w="758264"/>
                <a:gridCol w="758264"/>
                <a:gridCol w="189177"/>
                <a:gridCol w="762448"/>
                <a:gridCol w="207941"/>
                <a:gridCol w="833100"/>
                <a:gridCol w="731158"/>
                <a:gridCol w="723085"/>
                <a:gridCol w="831760"/>
              </a:tblGrid>
              <a:tr h="18431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1441" marR="9144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r>
                        <a:rPr kumimoji="1" lang="en-US" altLang="ja-JP" sz="1100" b="0" i="0" u="none" strike="noStrike" cap="none" normalizeH="0" baseline="0" dirty="0" smtClean="0">
                          <a:ln>
                            <a:noFill/>
                          </a:ln>
                          <a:solidFill>
                            <a:schemeClr val="tx1"/>
                          </a:solidFill>
                          <a:effectLst/>
                          <a:latin typeface="+mn-lt"/>
                          <a:ea typeface="+mn-ea"/>
                        </a:rPr>
                        <a:t>(1)</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r>
                        <a:rPr kumimoji="1" lang="en-US" altLang="ja-JP" sz="1100" b="0" i="0" u="none" strike="noStrike" cap="none" normalizeH="0" baseline="0" dirty="0" smtClean="0">
                          <a:ln>
                            <a:noFill/>
                          </a:ln>
                          <a:solidFill>
                            <a:schemeClr val="tx1"/>
                          </a:solidFill>
                          <a:effectLst/>
                          <a:latin typeface="+mn-lt"/>
                          <a:ea typeface="+mn-ea"/>
                        </a:rPr>
                        <a:t>(2)</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r>
                        <a:rPr kumimoji="1" lang="en-US" altLang="ja-JP" sz="1100" b="0" i="0" u="none" strike="noStrike" cap="none" normalizeH="0" baseline="0" dirty="0" smtClean="0">
                          <a:ln>
                            <a:noFill/>
                          </a:ln>
                          <a:solidFill>
                            <a:schemeClr val="tx1"/>
                          </a:solidFill>
                          <a:effectLst/>
                          <a:latin typeface="+mn-lt"/>
                          <a:ea typeface="+mn-ea"/>
                        </a:rPr>
                        <a:t>(3)</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r>
                        <a:rPr kumimoji="1" lang="en-US" altLang="ja-JP" sz="1100" b="0" i="0" u="none" strike="noStrike" cap="none" normalizeH="0" baseline="0" dirty="0" smtClean="0">
                          <a:ln>
                            <a:noFill/>
                          </a:ln>
                          <a:solidFill>
                            <a:schemeClr val="tx1"/>
                          </a:solidFill>
                          <a:effectLst/>
                          <a:latin typeface="+mn-lt"/>
                          <a:ea typeface="+mn-ea"/>
                        </a:rPr>
                        <a:t>(4)</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r>
                        <a:rPr kumimoji="1" lang="en-US" altLang="ja-JP" sz="1100" b="0" i="0" u="none" strike="noStrike" cap="none" normalizeH="0" baseline="0" dirty="0" smtClean="0">
                          <a:ln>
                            <a:noFill/>
                          </a:ln>
                          <a:solidFill>
                            <a:schemeClr val="tx1"/>
                          </a:solidFill>
                          <a:effectLst/>
                          <a:latin typeface="+mn-lt"/>
                          <a:ea typeface="+mn-ea"/>
                        </a:rPr>
                        <a:t>(5)</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r>
                        <a:rPr kumimoji="1" lang="en-US" altLang="ja-JP" sz="1100" b="0" i="0" u="none" strike="noStrike" cap="none" normalizeH="0" baseline="0" dirty="0" smtClean="0">
                          <a:ln>
                            <a:noFill/>
                          </a:ln>
                          <a:solidFill>
                            <a:schemeClr val="tx1"/>
                          </a:solidFill>
                          <a:effectLst/>
                          <a:latin typeface="+mn-lt"/>
                          <a:ea typeface="+mn-ea"/>
                        </a:rPr>
                        <a:t>(11)</a:t>
                      </a:r>
                      <a:endParaRPr kumimoji="1" lang="ja-JP" altLang="en-US" sz="1100" b="0" i="0" u="none" strike="noStrike" cap="none" normalizeH="0" baseline="0" dirty="0" smtClean="0">
                        <a:ln>
                          <a:noFill/>
                        </a:ln>
                        <a:solidFill>
                          <a:schemeClr val="tx1"/>
                        </a:solidFill>
                        <a:effectLst/>
                        <a:latin typeface="+mn-lt"/>
                        <a:ea typeface="+mn-ea"/>
                      </a:endParaRP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r>
                        <a:rPr kumimoji="1" lang="en-US" altLang="ja-JP" sz="1100" b="0" i="0" u="none" strike="noStrike" cap="none" normalizeH="0" baseline="0" dirty="0" smtClean="0">
                          <a:ln>
                            <a:noFill/>
                          </a:ln>
                          <a:solidFill>
                            <a:schemeClr val="tx1"/>
                          </a:solidFill>
                          <a:effectLst/>
                          <a:latin typeface="+mn-lt"/>
                          <a:ea typeface="+mn-ea"/>
                        </a:rPr>
                        <a:t>(45)</a:t>
                      </a:r>
                      <a:endParaRPr kumimoji="1" lang="ja-JP" altLang="en-US" sz="1100" b="0" i="0" u="none" strike="noStrike" cap="none" normalizeH="0" baseline="0" dirty="0" smtClean="0">
                        <a:ln>
                          <a:noFill/>
                        </a:ln>
                        <a:solidFill>
                          <a:schemeClr val="tx1"/>
                        </a:solidFill>
                        <a:effectLst/>
                        <a:latin typeface="+mn-lt"/>
                        <a:ea typeface="+mn-ea"/>
                      </a:endParaRP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秋田県</a:t>
                      </a:r>
                      <a:r>
                        <a:rPr kumimoji="1" lang="en-US" altLang="ja-JP" sz="1100" b="0" i="0" u="none" strike="noStrike" cap="none" normalizeH="0" baseline="0" dirty="0" smtClean="0">
                          <a:ln>
                            <a:noFill/>
                          </a:ln>
                          <a:solidFill>
                            <a:schemeClr val="tx1"/>
                          </a:solidFill>
                          <a:effectLst/>
                          <a:latin typeface="+mn-lt"/>
                          <a:ea typeface="+mn-ea"/>
                        </a:rPr>
                        <a:t>(46)</a:t>
                      </a:r>
                      <a:endParaRPr kumimoji="1" lang="ja-JP" altLang="en-US" sz="1100" b="0" i="0" u="none" strike="noStrike" cap="none" normalizeH="0" baseline="0" dirty="0" smtClean="0">
                        <a:ln>
                          <a:noFill/>
                        </a:ln>
                        <a:solidFill>
                          <a:schemeClr val="tx1"/>
                        </a:solidFill>
                        <a:effectLst/>
                        <a:latin typeface="+mn-lt"/>
                        <a:ea typeface="+mn-ea"/>
                      </a:endParaRP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r>
                        <a:rPr kumimoji="1" lang="en-US" altLang="ja-JP" sz="1100" b="0" i="0" u="none" strike="noStrike" cap="none" normalizeH="0" baseline="0" dirty="0" smtClean="0">
                          <a:ln>
                            <a:noFill/>
                          </a:ln>
                          <a:solidFill>
                            <a:schemeClr val="tx1"/>
                          </a:solidFill>
                          <a:effectLst/>
                          <a:latin typeface="+mn-lt"/>
                          <a:ea typeface="+mn-ea"/>
                        </a:rPr>
                        <a:t>(47)</a:t>
                      </a:r>
                      <a:endParaRPr kumimoji="1" lang="ja-JP" altLang="en-US" sz="1100" b="0" i="0" u="none" strike="noStrike" cap="none" normalizeH="0" baseline="0" dirty="0" smtClean="0">
                        <a:ln>
                          <a:noFill/>
                        </a:ln>
                        <a:solidFill>
                          <a:schemeClr val="tx1"/>
                        </a:solidFill>
                        <a:effectLst/>
                        <a:latin typeface="+mn-lt"/>
                        <a:ea typeface="+mn-ea"/>
                      </a:endParaRP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37">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76.5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10.6%</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71.7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101.6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81.7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107.0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12.1%</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147.3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11.0%</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26.7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16.2%</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18.4%</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17.0%</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1645.8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13.0%</a:t>
                      </a:r>
                      <a:r>
                        <a:rPr kumimoji="1" lang="ja-JP" altLang="en-US" sz="1100" b="0" i="0" u="none" strike="noStrike" cap="none" normalizeH="0" baseline="0" dirty="0" smtClean="0">
                          <a:ln>
                            <a:noFill/>
                          </a:ln>
                          <a:solidFill>
                            <a:schemeClr val="tx1"/>
                          </a:solidFill>
                          <a:effectLst/>
                          <a:latin typeface="+mn-lt"/>
                          <a:ea typeface="+mn-ea"/>
                        </a:rPr>
                        <a:t>＞</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6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1.54</a:t>
                      </a:r>
                      <a:r>
                        <a:rPr kumimoji="1" lang="ja-JP" altLang="en-US" sz="1100" b="0" i="0" u="none" strike="noStrike" cap="none" normalizeH="0" baseline="0" dirty="0" smtClean="0">
                          <a:ln>
                            <a:noFill/>
                          </a:ln>
                          <a:solidFill>
                            <a:srgbClr val="FF0000"/>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1.51</a:t>
                      </a:r>
                      <a:r>
                        <a:rPr kumimoji="1" lang="ja-JP" altLang="en-US" sz="1100" b="0" i="0" u="none" strike="noStrike" cap="none" normalizeH="0" baseline="0" dirty="0" smtClean="0">
                          <a:ln>
                            <a:noFill/>
                          </a:ln>
                          <a:solidFill>
                            <a:srgbClr val="FF0000"/>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1.46</a:t>
                      </a:r>
                      <a:r>
                        <a:rPr kumimoji="1" lang="ja-JP" altLang="en-US" sz="1100" b="0" i="0" u="none" strike="noStrike" cap="none" normalizeH="0" baseline="0" dirty="0" smtClean="0">
                          <a:ln>
                            <a:noFill/>
                          </a:ln>
                          <a:solidFill>
                            <a:srgbClr val="FF0000"/>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1.43</a:t>
                      </a:r>
                      <a:r>
                        <a:rPr kumimoji="1" lang="ja-JP" altLang="en-US" sz="1100" b="0" i="0" u="none" strike="noStrike" cap="none" normalizeH="0" baseline="0" dirty="0" smtClean="0">
                          <a:ln>
                            <a:noFill/>
                          </a:ln>
                          <a:solidFill>
                            <a:srgbClr val="FF0000"/>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1.43</a:t>
                      </a:r>
                      <a:r>
                        <a:rPr kumimoji="1" lang="ja-JP" altLang="en-US" sz="1100" b="0" i="0" u="none" strike="noStrike" cap="none" normalizeH="0" baseline="0" dirty="0" smtClean="0">
                          <a:ln>
                            <a:noFill/>
                          </a:ln>
                          <a:solidFill>
                            <a:srgbClr val="FF0000"/>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FF0000"/>
                        </a:solidFill>
                        <a:effectLst/>
                        <a:latin typeface="+mn-lt"/>
                        <a:ea typeface="+mn-ea"/>
                      </a:endParaRP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1.34</a:t>
                      </a:r>
                      <a:r>
                        <a:rPr kumimoji="1" lang="ja-JP" altLang="en-US" sz="1100" b="0" i="0" u="none" strike="noStrike" cap="none" normalizeH="0" baseline="0" dirty="0" smtClean="0">
                          <a:ln>
                            <a:noFill/>
                          </a:ln>
                          <a:solidFill>
                            <a:srgbClr val="FF0000"/>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1.10</a:t>
                      </a:r>
                      <a:r>
                        <a:rPr kumimoji="1" lang="ja-JP" altLang="en-US" sz="1100" b="0" i="0" u="none" strike="noStrike" cap="none" normalizeH="0" baseline="0" dirty="0" smtClean="0">
                          <a:ln>
                            <a:noFill/>
                          </a:ln>
                          <a:solidFill>
                            <a:schemeClr val="tx1"/>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smtClean="0">
                          <a:ln>
                            <a:noFill/>
                          </a:ln>
                          <a:solidFill>
                            <a:schemeClr val="tx1"/>
                          </a:solidFill>
                          <a:effectLst/>
                          <a:latin typeface="+mn-lt"/>
                          <a:ea typeface="+mn-ea"/>
                        </a:rPr>
                        <a:t>23.0%</a:t>
                      </a:r>
                      <a:r>
                        <a:rPr kumimoji="1" lang="ja-JP" altLang="en-US" sz="1100" b="0" i="0" u="none" strike="noStrike" cap="none" normalizeH="0" baseline="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1.32</a:t>
                      </a:r>
                      <a:r>
                        <a:rPr kumimoji="1" lang="ja-JP" altLang="en-US" sz="1100" b="0" i="0" u="none" strike="noStrike" cap="none" normalizeH="0" baseline="0" dirty="0" smtClean="0">
                          <a:ln>
                            <a:noFill/>
                          </a:ln>
                          <a:solidFill>
                            <a:schemeClr val="tx1"/>
                          </a:solidFill>
                          <a:effectLst/>
                          <a:latin typeface="+mn-lt"/>
                          <a:ea typeface="+mn-ea"/>
                        </a:rPr>
                        <a:t>倍）</a:t>
                      </a:r>
                    </a:p>
                  </a:txBody>
                  <a:tcPr marL="33231" marR="3323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8360774" y="2198573"/>
            <a:ext cx="853886" cy="230653"/>
          </a:xfrm>
          <a:prstGeom prst="rect">
            <a:avLst/>
          </a:prstGeom>
          <a:noFill/>
          <a:ln w="9525">
            <a:noFill/>
            <a:miter lim="800000"/>
            <a:headEnd/>
            <a:tailEnd/>
          </a:ln>
        </p:spPr>
        <p:txBody>
          <a:bodyPr wrap="square" lIns="91263" tIns="45631" rIns="91263" bIns="45631">
            <a:spAutoFit/>
          </a:bodyPr>
          <a:lstStyle/>
          <a:p>
            <a:pPr defTabSz="914400"/>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248204661"/>
              </p:ext>
            </p:extLst>
          </p:nvPr>
        </p:nvGraphicFramePr>
        <p:xfrm>
          <a:off x="4572008" y="2341984"/>
          <a:ext cx="432377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4239655" y="1909937"/>
            <a:ext cx="4904345" cy="523220"/>
          </a:xfrm>
          <a:prstGeom prst="rect">
            <a:avLst/>
          </a:prstGeom>
        </p:spPr>
        <p:txBody>
          <a:bodyPr wrap="square">
            <a:spAutoFit/>
          </a:bodyPr>
          <a:lstStyle/>
          <a:p>
            <a:pPr marL="174284" indent="-174284" defTabSz="914400">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144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今後の介護保険をとりまく状況</a:t>
            </a:r>
            <a:endParaRPr lang="ja-JP" altLang="en-US" sz="2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3" name="スライド番号プレースホルダー 3"/>
          <p:cNvSpPr txBox="1">
            <a:spLocks/>
          </p:cNvSpPr>
          <p:nvPr/>
        </p:nvSpPr>
        <p:spPr>
          <a:xfrm>
            <a:off x="8701865" y="6569200"/>
            <a:ext cx="450927"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2</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サブタイトル 2"/>
          <p:cNvSpPr txBox="1">
            <a:spLocks/>
          </p:cNvSpPr>
          <p:nvPr/>
        </p:nvSpPr>
        <p:spPr>
          <a:xfrm>
            <a:off x="3566444" y="1688554"/>
            <a:ext cx="5871502" cy="249958"/>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900" dirty="0" smtClean="0">
                <a:solidFill>
                  <a:prstClr val="black"/>
                </a:solidFill>
              </a:rPr>
              <a:t>国立社会保障・人口問題研究所「日本の将来推計人口（全国推計）（平成</a:t>
            </a:r>
            <a:r>
              <a:rPr lang="en-US" altLang="ja-JP" sz="900" dirty="0" smtClean="0">
                <a:solidFill>
                  <a:prstClr val="black"/>
                </a:solidFill>
              </a:rPr>
              <a:t>24</a:t>
            </a:r>
            <a:r>
              <a:rPr lang="ja-JP" altLang="en-US" sz="900" dirty="0" smtClean="0">
                <a:solidFill>
                  <a:prstClr val="black"/>
                </a:solidFill>
              </a:rPr>
              <a:t>（</a:t>
            </a:r>
            <a:r>
              <a:rPr lang="en-US" altLang="ja-JP" sz="900" dirty="0" smtClean="0">
                <a:solidFill>
                  <a:prstClr val="black"/>
                </a:solidFill>
              </a:rPr>
              <a:t>2012</a:t>
            </a:r>
            <a:r>
              <a:rPr lang="ja-JP" altLang="en-US" sz="900" smtClean="0">
                <a:solidFill>
                  <a:prstClr val="black"/>
                </a:solidFill>
              </a:rPr>
              <a:t>）</a:t>
            </a:r>
            <a:r>
              <a:rPr lang="ja-JP" altLang="en-US" sz="900" dirty="0" smtClean="0">
                <a:solidFill>
                  <a:prstClr val="black"/>
                </a:solidFill>
              </a:rPr>
              <a:t>年</a:t>
            </a:r>
            <a:r>
              <a:rPr lang="en-US" altLang="ja-JP" sz="900" dirty="0" smtClean="0">
                <a:solidFill>
                  <a:prstClr val="black"/>
                </a:solidFill>
              </a:rPr>
              <a:t>1</a:t>
            </a:r>
            <a:r>
              <a:rPr lang="ja-JP" altLang="en-US" sz="900" dirty="0" smtClean="0">
                <a:solidFill>
                  <a:prstClr val="black"/>
                </a:solidFill>
              </a:rPr>
              <a:t>月推計）」より作成</a:t>
            </a:r>
            <a:endParaRPr lang="en-US" altLang="ja-JP" sz="900" dirty="0" smtClean="0">
              <a:solidFill>
                <a:prstClr val="black"/>
              </a:solidFill>
            </a:endParaRPr>
          </a:p>
        </p:txBody>
      </p:sp>
      <p:sp>
        <p:nvSpPr>
          <p:cNvPr id="25" name="サブタイトル 2"/>
          <p:cNvSpPr txBox="1">
            <a:spLocks/>
          </p:cNvSpPr>
          <p:nvPr/>
        </p:nvSpPr>
        <p:spPr>
          <a:xfrm>
            <a:off x="4426401" y="4867684"/>
            <a:ext cx="4782282" cy="224831"/>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800" dirty="0" smtClean="0">
                <a:solidFill>
                  <a:prstClr val="black"/>
                </a:solidFill>
              </a:rPr>
              <a:t>国立社会保障・人口問題研究所「日本の世帯数の将来推計（全国推計）（平成</a:t>
            </a:r>
            <a:r>
              <a:rPr lang="en-US" altLang="ja-JP" sz="800" dirty="0" smtClean="0">
                <a:solidFill>
                  <a:prstClr val="black"/>
                </a:solidFill>
              </a:rPr>
              <a:t>25</a:t>
            </a:r>
            <a:r>
              <a:rPr lang="ja-JP" altLang="en-US" sz="800" dirty="0" smtClean="0">
                <a:solidFill>
                  <a:prstClr val="black"/>
                </a:solidFill>
              </a:rPr>
              <a:t>（</a:t>
            </a:r>
            <a:r>
              <a:rPr lang="en-US" altLang="ja-JP" sz="800" dirty="0" smtClean="0">
                <a:solidFill>
                  <a:prstClr val="black"/>
                </a:solidFill>
              </a:rPr>
              <a:t>2013</a:t>
            </a:r>
            <a:r>
              <a:rPr lang="ja-JP" altLang="en-US" sz="800" dirty="0" smtClean="0">
                <a:solidFill>
                  <a:prstClr val="black"/>
                </a:solidFill>
              </a:rPr>
              <a:t>））年</a:t>
            </a:r>
            <a:r>
              <a:rPr lang="en-US" altLang="ja-JP" sz="800" dirty="0" smtClean="0">
                <a:solidFill>
                  <a:prstClr val="black"/>
                </a:solidFill>
              </a:rPr>
              <a:t>1</a:t>
            </a:r>
            <a:r>
              <a:rPr lang="ja-JP" altLang="en-US" sz="800" dirty="0" smtClean="0">
                <a:solidFill>
                  <a:prstClr val="black"/>
                </a:solidFill>
              </a:rPr>
              <a:t>月推計）」より作成</a:t>
            </a:r>
            <a:endParaRPr lang="en-US" altLang="ja-JP" sz="800" dirty="0" smtClean="0">
              <a:solidFill>
                <a:prstClr val="black"/>
              </a:solidFill>
            </a:endParaRPr>
          </a:p>
        </p:txBody>
      </p:sp>
      <p:sp>
        <p:nvSpPr>
          <p:cNvPr id="26" name="サブタイトル 2"/>
          <p:cNvSpPr txBox="1">
            <a:spLocks/>
          </p:cNvSpPr>
          <p:nvPr/>
        </p:nvSpPr>
        <p:spPr>
          <a:xfrm>
            <a:off x="4594170" y="6678885"/>
            <a:ext cx="4671781" cy="144016"/>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800" dirty="0" smtClean="0">
                <a:solidFill>
                  <a:prstClr val="black"/>
                </a:solidFill>
              </a:rPr>
              <a:t>国立社会保障・人口問題研究所「日本の地域別将来推計人口</a:t>
            </a:r>
            <a:r>
              <a:rPr lang="en-US" altLang="ja-JP" sz="800" dirty="0" smtClean="0">
                <a:solidFill>
                  <a:prstClr val="black"/>
                </a:solidFill>
              </a:rPr>
              <a:t>(</a:t>
            </a:r>
            <a:r>
              <a:rPr lang="ja-JP" altLang="en-US" sz="800" dirty="0" smtClean="0">
                <a:solidFill>
                  <a:prstClr val="black"/>
                </a:solidFill>
              </a:rPr>
              <a:t>平成</a:t>
            </a:r>
            <a:r>
              <a:rPr lang="en-US" altLang="ja-JP" sz="800" dirty="0" smtClean="0">
                <a:solidFill>
                  <a:prstClr val="black"/>
                </a:solidFill>
              </a:rPr>
              <a:t>25(2013)</a:t>
            </a:r>
            <a:r>
              <a:rPr lang="ja-JP" altLang="en-US" sz="800" dirty="0" smtClean="0">
                <a:solidFill>
                  <a:prstClr val="black"/>
                </a:solidFill>
              </a:rPr>
              <a:t>年</a:t>
            </a:r>
            <a:r>
              <a:rPr lang="en-US" altLang="ja-JP" sz="800" dirty="0" smtClean="0">
                <a:solidFill>
                  <a:prstClr val="black"/>
                </a:solidFill>
              </a:rPr>
              <a:t>3</a:t>
            </a:r>
            <a:r>
              <a:rPr lang="ja-JP" altLang="en-US" sz="800" dirty="0" smtClean="0">
                <a:solidFill>
                  <a:prstClr val="black"/>
                </a:solidFill>
              </a:rPr>
              <a:t>月推計</a:t>
            </a:r>
            <a:r>
              <a:rPr lang="en-US" altLang="ja-JP" sz="800" dirty="0" smtClean="0">
                <a:solidFill>
                  <a:prstClr val="black"/>
                </a:solidFill>
              </a:rPr>
              <a:t>)</a:t>
            </a:r>
            <a:r>
              <a:rPr lang="ja-JP" altLang="en-US" sz="800" dirty="0" smtClean="0">
                <a:solidFill>
                  <a:prstClr val="black"/>
                </a:solidFill>
              </a:rPr>
              <a:t>」より作成</a:t>
            </a:r>
            <a:endParaRPr lang="en-US" altLang="ja-JP" sz="800" dirty="0" smtClean="0">
              <a:solidFill>
                <a:prstClr val="black"/>
              </a:solidFill>
            </a:endParaRPr>
          </a:p>
        </p:txBody>
      </p:sp>
      <p:graphicFrame>
        <p:nvGraphicFramePr>
          <p:cNvPr id="24" name="グラフ 23"/>
          <p:cNvGraphicFramePr/>
          <p:nvPr>
            <p:extLst>
              <p:ext uri="{D42A27DB-BD31-4B8C-83A1-F6EECF244321}">
                <p14:modId xmlns:p14="http://schemas.microsoft.com/office/powerpoint/2010/main" val="3513999861"/>
              </p:ext>
            </p:extLst>
          </p:nvPr>
        </p:nvGraphicFramePr>
        <p:xfrm>
          <a:off x="650347" y="2279026"/>
          <a:ext cx="3134928" cy="266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91017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HIDORI\Desktop\旧データ\マイドキュメント\hamada\講演レジュメ\2017\2803介護サービスコントロールの仕組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2" y="188595"/>
            <a:ext cx="9152192" cy="631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06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7697" y="1308314"/>
            <a:ext cx="8741870" cy="4994031"/>
          </a:xfrm>
          <a:prstGeom prst="rect">
            <a:avLst/>
          </a:prstGeom>
          <a:noFill/>
          <a:ln w="9525">
            <a:noFill/>
            <a:miter lim="800000"/>
            <a:headEnd/>
            <a:tailEnd/>
          </a:ln>
          <a:effectLst/>
        </p:spPr>
      </p:pic>
      <p:sp>
        <p:nvSpPr>
          <p:cNvPr id="75" name="タイトル 1"/>
          <p:cNvSpPr txBox="1">
            <a:spLocks/>
          </p:cNvSpPr>
          <p:nvPr/>
        </p:nvSpPr>
        <p:spPr bwMode="auto">
          <a:xfrm>
            <a:off x="375139" y="903324"/>
            <a:ext cx="8364415" cy="22730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defTabSz="914423" eaLnBrk="0" fontAlgn="base" hangingPunct="0">
              <a:spcBef>
                <a:spcPct val="0"/>
              </a:spcBef>
              <a:spcAft>
                <a:spcPct val="0"/>
              </a:spcAft>
              <a:defRPr/>
            </a:pPr>
            <a:r>
              <a:rPr lang="ja-JP" altLang="en-US" sz="1477" kern="0" dirty="0">
                <a:solidFill>
                  <a:srgbClr val="676A55"/>
                </a:solidFill>
                <a:latin typeface="メイリオ" pitchFamily="50" charset="-128"/>
                <a:ea typeface="メイリオ" pitchFamily="50" charset="-128"/>
                <a:cs typeface="メイリオ" pitchFamily="50" charset="-128"/>
              </a:rPr>
              <a:t>１．行政のアプローチをかえる</a:t>
            </a:r>
            <a:r>
              <a:rPr lang="en-US" altLang="ja-JP" sz="1477" kern="0" dirty="0">
                <a:solidFill>
                  <a:srgbClr val="676A55"/>
                </a:solidFill>
                <a:latin typeface="メイリオ" pitchFamily="50" charset="-128"/>
                <a:ea typeface="メイリオ" pitchFamily="50" charset="-128"/>
                <a:cs typeface="メイリオ" pitchFamily="50" charset="-128"/>
              </a:rPr>
              <a:t>【</a:t>
            </a:r>
            <a:r>
              <a:rPr lang="ja-JP" altLang="en-US" sz="1477" kern="0" dirty="0">
                <a:solidFill>
                  <a:srgbClr val="676A55"/>
                </a:solidFill>
                <a:latin typeface="メイリオ" pitchFamily="50" charset="-128"/>
                <a:ea typeface="メイリオ" pitchFamily="50" charset="-128"/>
                <a:cs typeface="メイリオ" pitchFamily="50" charset="-128"/>
              </a:rPr>
              <a:t>総合事業における地域づくり③</a:t>
            </a:r>
            <a:r>
              <a:rPr lang="en-US" altLang="ja-JP" sz="1477" kern="0" dirty="0">
                <a:solidFill>
                  <a:srgbClr val="676A55"/>
                </a:solidFill>
                <a:latin typeface="メイリオ" pitchFamily="50" charset="-128"/>
                <a:ea typeface="メイリオ" pitchFamily="50" charset="-128"/>
                <a:cs typeface="メイリオ" pitchFamily="50" charset="-128"/>
              </a:rPr>
              <a:t>】</a:t>
            </a:r>
          </a:p>
        </p:txBody>
      </p:sp>
      <p:sp>
        <p:nvSpPr>
          <p:cNvPr id="4" name="右矢印 3"/>
          <p:cNvSpPr/>
          <p:nvPr/>
        </p:nvSpPr>
        <p:spPr bwMode="auto">
          <a:xfrm>
            <a:off x="1725349" y="3561938"/>
            <a:ext cx="3385039" cy="664689"/>
          </a:xfrm>
          <a:prstGeom prst="rightArrow">
            <a:avLst/>
          </a:prstGeom>
          <a:solidFill>
            <a:srgbClr val="99CC00"/>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6615" tIns="16615" rIns="16615" bIns="16615" numCol="1" rtlCol="0" anchor="ctr" anchorCtr="0" compatLnSpc="1">
            <a:prstTxWarp prst="textNoShape">
              <a:avLst/>
            </a:prstTxWarp>
          </a:bodyPr>
          <a:lstStyle/>
          <a:p>
            <a:pPr algn="ctr" fontAlgn="base">
              <a:lnSpc>
                <a:spcPct val="120000"/>
              </a:lnSpc>
              <a:spcBef>
                <a:spcPct val="50000"/>
              </a:spcBef>
              <a:spcAft>
                <a:spcPct val="0"/>
              </a:spcAft>
              <a:buClr>
                <a:srgbClr val="EAEBDE"/>
              </a:buClr>
              <a:buFont typeface="Wingdings" pitchFamily="2" charset="2"/>
              <a:buNone/>
            </a:pPr>
            <a:r>
              <a:rPr lang="ja-JP" altLang="en-US" sz="1477" b="1" dirty="0">
                <a:solidFill>
                  <a:prstClr val="white"/>
                </a:solidFill>
                <a:latin typeface="ＭＳ Ｐゴシック"/>
              </a:rPr>
              <a:t>一般的な行政のベクトル</a:t>
            </a:r>
          </a:p>
        </p:txBody>
      </p:sp>
      <p:sp>
        <p:nvSpPr>
          <p:cNvPr id="5" name="右矢印 4"/>
          <p:cNvSpPr/>
          <p:nvPr/>
        </p:nvSpPr>
        <p:spPr bwMode="auto">
          <a:xfrm flipH="1">
            <a:off x="3455559" y="4041531"/>
            <a:ext cx="5426318" cy="650379"/>
          </a:xfrm>
          <a:prstGeom prst="rightArrow">
            <a:avLst/>
          </a:prstGeom>
          <a:solidFill>
            <a:srgbClr val="CC6600"/>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6615" tIns="16615" rIns="16615" bIns="16615" numCol="1" rtlCol="0" anchor="ctr" anchorCtr="0" compatLnSpc="1">
            <a:prstTxWarp prst="textNoShape">
              <a:avLst/>
            </a:prstTxWarp>
          </a:bodyPr>
          <a:lstStyle/>
          <a:p>
            <a:pPr algn="ctr" fontAlgn="base">
              <a:lnSpc>
                <a:spcPct val="120000"/>
              </a:lnSpc>
              <a:spcBef>
                <a:spcPct val="50000"/>
              </a:spcBef>
              <a:spcAft>
                <a:spcPct val="0"/>
              </a:spcAft>
              <a:buClr>
                <a:srgbClr val="EAEBDE"/>
              </a:buClr>
              <a:buFont typeface="Wingdings" pitchFamily="2" charset="2"/>
              <a:buNone/>
            </a:pPr>
            <a:r>
              <a:rPr lang="ja-JP" altLang="en-US" sz="1477" b="1" dirty="0">
                <a:solidFill>
                  <a:prstClr val="white"/>
                </a:solidFill>
                <a:latin typeface="ＭＳ Ｐゴシック"/>
              </a:rPr>
              <a:t>地域づくり（整備事業）のベクトル</a:t>
            </a:r>
          </a:p>
        </p:txBody>
      </p:sp>
      <p:sp>
        <p:nvSpPr>
          <p:cNvPr id="6" name="テキスト 413"/>
          <p:cNvSpPr txBox="1"/>
          <p:nvPr/>
        </p:nvSpPr>
        <p:spPr>
          <a:xfrm>
            <a:off x="0" y="1"/>
            <a:ext cx="9144000" cy="523218"/>
          </a:xfrm>
          <a:prstGeom prst="rect">
            <a:avLst/>
          </a:prstGeom>
          <a:solidFill>
            <a:srgbClr val="002060"/>
          </a:solidFill>
          <a:ln w="9525" cap="flat" cmpd="sng" algn="ctr">
            <a:noFill/>
            <a:prstDash val="solid"/>
            <a:round/>
          </a:ln>
        </p:spPr>
        <p:txBody>
          <a:bodyPr vert="horz" wrap="square" lIns="91439" tIns="45719" rIns="91439" bIns="45719" anchor="t">
            <a:spAutoFit/>
          </a:bodyPr>
          <a:lstStyle/>
          <a:p>
            <a:pPr indent="-90000" algn="ctr" defTabSz="575637">
              <a:spcBef>
                <a:spcPct val="0"/>
              </a:spcBef>
              <a:spcAft>
                <a:spcPct val="0"/>
              </a:spcAft>
              <a:defRPr lang="ja-JP" altLang="en-US"/>
            </a:pPr>
            <a:r>
              <a:rPr kumimoji="0" lang="ja-JP" altLang="en-US" sz="2800" b="1" dirty="0" smtClean="0">
                <a:solidFill>
                  <a:prstClr val="white"/>
                </a:solidFill>
                <a:latin typeface="HGPｺﾞｼｯｸE" panose="020B0900000000000000" pitchFamily="50" charset="-128"/>
                <a:ea typeface="HGPｺﾞｼｯｸE" panose="020B0900000000000000" pitchFamily="50" charset="-128"/>
                <a:sym typeface="Wingdings"/>
              </a:rPr>
              <a:t>総合事業に対するアプローチ</a:t>
            </a:r>
            <a:endParaRPr kumimoji="0" lang="ja-JP" altLang="en-US" sz="2800" b="1" dirty="0">
              <a:solidFill>
                <a:prstClr val="white"/>
              </a:solidFill>
              <a:latin typeface="HGPｺﾞｼｯｸE" panose="020B0900000000000000" pitchFamily="50" charset="-128"/>
              <a:ea typeface="HGPｺﾞｼｯｸE" panose="020B0900000000000000" pitchFamily="50" charset="-128"/>
              <a:sym typeface="Wingdings"/>
            </a:endParaRPr>
          </a:p>
        </p:txBody>
      </p:sp>
      <p:sp>
        <p:nvSpPr>
          <p:cNvPr id="7" name="テキスト ボックス 6"/>
          <p:cNvSpPr txBox="1"/>
          <p:nvPr/>
        </p:nvSpPr>
        <p:spPr>
          <a:xfrm>
            <a:off x="8496721" y="6446615"/>
            <a:ext cx="422846" cy="338554"/>
          </a:xfrm>
          <a:prstGeom prst="rect">
            <a:avLst/>
          </a:prstGeom>
          <a:solidFill>
            <a:schemeClr val="bg1"/>
          </a:solidFill>
        </p:spPr>
        <p:txBody>
          <a:bodyPr wrap="square" rtlCol="0">
            <a:spAutoFit/>
          </a:bodyPr>
          <a:lstStyle/>
          <a:p>
            <a:r>
              <a:rPr kumimoji="1" lang="en-US" altLang="ja-JP" sz="1600" dirty="0" smtClean="0">
                <a:solidFill>
                  <a:schemeClr val="bg1">
                    <a:lumMod val="50000"/>
                  </a:schemeClr>
                </a:solidFill>
                <a:latin typeface="HG創英角ｺﾞｼｯｸUB" panose="020B0909000000000000" pitchFamily="49" charset="-128"/>
                <a:ea typeface="HG創英角ｺﾞｼｯｸUB" panose="020B0909000000000000" pitchFamily="49" charset="-128"/>
              </a:rPr>
              <a:t>41</a:t>
            </a:r>
            <a:endParaRPr kumimoji="1" lang="ja-JP" altLang="en-US" sz="1600" dirty="0">
              <a:solidFill>
                <a:schemeClr val="bg1">
                  <a:lumMod val="50000"/>
                </a:schemeClr>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636504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HIDORI\Desktop\旧データ\マイドキュメント\hamada\講演レジュメ\2017\2803地域包括ケア研究会概要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318"/>
            <a:ext cx="9166479" cy="683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08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HIDORI\Desktop\旧データ\マイドキュメント\hamada\講演レジュメ\2017\2803地域包括ケア研究会概要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49" y="0"/>
            <a:ext cx="9334501" cy="696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302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CHIDORI\Desktop\旧データ\マイドキュメント\hamada\講演レジュメ\2017\2903サービスごと収支差.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3" y="116239"/>
            <a:ext cx="9172861" cy="648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889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32" y="476672"/>
            <a:ext cx="8784976" cy="0"/>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56238"/>
            <a:ext cx="9144000" cy="461665"/>
          </a:xfrm>
          <a:prstGeom prst="rect">
            <a:avLst/>
          </a:prstGeom>
          <a:noFill/>
        </p:spPr>
        <p:txBody>
          <a:bodyPr wrap="square" rtlCol="0" anchor="ctr" anchorCtr="0">
            <a:spAutoFit/>
          </a:bodyP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ケアマネジャーの資質の向上に向けた取組</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79532" y="692696"/>
            <a:ext cx="8784976" cy="93588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r>
              <a:rPr lang="ja-JP" altLang="en-US" sz="16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地域包括ケアシステムの構築（多職種協働、医療との連携の推進等）に向け、高齢者の自立支援に資するケアマネジメントの推進する観点から、研修体系を見直すなどケアマネジャーの資質の向上に向けた施策を推進。</a:t>
            </a:r>
            <a:endPar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スライド番号プレースホルダー 3"/>
          <p:cNvSpPr txBox="1">
            <a:spLocks/>
          </p:cNvSpPr>
          <p:nvPr/>
        </p:nvSpPr>
        <p:spPr>
          <a:xfrm>
            <a:off x="8759549" y="6520330"/>
            <a:ext cx="450927"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25</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79532" y="2066652"/>
            <a:ext cx="8784976" cy="4636169"/>
          </a:xfrm>
          <a:prstGeom prst="rect">
            <a:avLst/>
          </a:prstGeom>
          <a:ln w="12700">
            <a:solidFill>
              <a:srgbClr val="0070C0"/>
            </a:solidFill>
          </a:ln>
        </p:spPr>
        <p:txBody>
          <a:bodyPr wrap="square">
            <a:normAutofit fontScale="92500" lnSpcReduction="10000"/>
          </a:bodyPr>
          <a:lstStyle/>
          <a:p>
            <a:pPr defTabSz="914238"/>
            <a:endParaRPr lang="ja-JP" altLang="en-US" sz="1400" dirty="0" smtClean="0">
              <a:solidFill>
                <a:prstClr val="black"/>
              </a:solidFill>
            </a:endParaRPr>
          </a:p>
          <a:p>
            <a:pPr defTabSz="914238"/>
            <a:r>
              <a:rPr lang="ja-JP" altLang="en-US" sz="1500" dirty="0" smtClean="0">
                <a:solidFill>
                  <a:prstClr val="black"/>
                </a:solidFill>
              </a:rPr>
              <a:t>①自己</a:t>
            </a:r>
            <a:r>
              <a:rPr lang="ja-JP" altLang="en-US" sz="1500" dirty="0">
                <a:solidFill>
                  <a:prstClr val="black"/>
                </a:solidFill>
              </a:rPr>
              <a:t>研鑽の努力義務の規定を</a:t>
            </a:r>
            <a:r>
              <a:rPr lang="ja-JP" altLang="en-US" sz="1500" dirty="0" smtClean="0">
                <a:solidFill>
                  <a:prstClr val="black"/>
                </a:solidFill>
              </a:rPr>
              <a:t>新設　</a:t>
            </a:r>
            <a:r>
              <a:rPr lang="ja-JP" altLang="en-US" sz="1300" dirty="0" smtClean="0">
                <a:solidFill>
                  <a:prstClr val="black"/>
                </a:solidFill>
              </a:rPr>
              <a:t>（平成２６年６月法改正　平成２７年４月施行）</a:t>
            </a:r>
            <a:endParaRPr lang="ja-JP" altLang="en-US" sz="1300" dirty="0">
              <a:solidFill>
                <a:prstClr val="black"/>
              </a:solidFill>
            </a:endParaRPr>
          </a:p>
          <a:p>
            <a:pPr defTabSz="914238"/>
            <a:r>
              <a:rPr lang="ja-JP" altLang="en-US" sz="1300" dirty="0" smtClean="0">
                <a:solidFill>
                  <a:prstClr val="black"/>
                </a:solidFill>
              </a:rPr>
              <a:t>　　</a:t>
            </a:r>
            <a:r>
              <a:rPr lang="ja-JP" altLang="ja-JP" sz="1300" dirty="0" smtClean="0">
                <a:solidFill>
                  <a:prstClr val="black"/>
                </a:solidFill>
              </a:rPr>
              <a:t>・</a:t>
            </a:r>
            <a:r>
              <a:rPr lang="ja-JP" altLang="en-US" sz="1300" dirty="0">
                <a:solidFill>
                  <a:prstClr val="black"/>
                </a:solidFill>
                <a:latin typeface="ＭＳ Ｐゴシック"/>
              </a:rPr>
              <a:t>介護保険法第</a:t>
            </a:r>
            <a:r>
              <a:rPr lang="en-US" altLang="ja-JP" sz="1300" dirty="0">
                <a:solidFill>
                  <a:prstClr val="black"/>
                </a:solidFill>
                <a:latin typeface="ＭＳ Ｐゴシック"/>
              </a:rPr>
              <a:t>69</a:t>
            </a:r>
            <a:r>
              <a:rPr lang="ja-JP" altLang="en-US" sz="1300" dirty="0">
                <a:solidFill>
                  <a:prstClr val="black"/>
                </a:solidFill>
                <a:latin typeface="ＭＳ Ｐゴシック"/>
              </a:rPr>
              <a:t>条の</a:t>
            </a:r>
            <a:r>
              <a:rPr lang="en-US" altLang="ja-JP" sz="1300" dirty="0">
                <a:solidFill>
                  <a:prstClr val="black"/>
                </a:solidFill>
                <a:latin typeface="ＭＳ Ｐゴシック"/>
              </a:rPr>
              <a:t>34</a:t>
            </a:r>
            <a:r>
              <a:rPr lang="ja-JP" altLang="en-US" sz="1300" dirty="0">
                <a:solidFill>
                  <a:prstClr val="black"/>
                </a:solidFill>
                <a:latin typeface="ＭＳ Ｐゴシック"/>
              </a:rPr>
              <a:t>において新たに規定</a:t>
            </a:r>
          </a:p>
          <a:p>
            <a:pPr marL="442913" indent="-442913" defTabSz="914238"/>
            <a:r>
              <a:rPr lang="ja-JP" altLang="en-US" sz="1300" dirty="0">
                <a:solidFill>
                  <a:prstClr val="black"/>
                </a:solidFill>
                <a:latin typeface="ＭＳ Ｐゴシック"/>
              </a:rPr>
              <a:t>　　　　「介護支援専門員は、要介護者等が自立した日常生活を営むのに必要な援助に関する専門的知識及び技術の水準を向上させ、その他その資質の向上を図るよう努めなければならない。」</a:t>
            </a:r>
            <a:endParaRPr lang="en-US" altLang="ja-JP" sz="1300" dirty="0">
              <a:solidFill>
                <a:prstClr val="black"/>
              </a:solidFill>
              <a:latin typeface="ＭＳ Ｐゴシック"/>
            </a:endParaRPr>
          </a:p>
          <a:p>
            <a:pPr defTabSz="914238"/>
            <a:endParaRPr lang="ja-JP" altLang="en-US" sz="1400" dirty="0" smtClean="0">
              <a:solidFill>
                <a:prstClr val="black"/>
              </a:solidFill>
            </a:endParaRPr>
          </a:p>
          <a:p>
            <a:pPr defTabSz="914238"/>
            <a:r>
              <a:rPr lang="ja-JP" altLang="en-US" sz="1500" dirty="0">
                <a:solidFill>
                  <a:prstClr val="black"/>
                </a:solidFill>
              </a:rPr>
              <a:t>②地域ケア会議の機能</a:t>
            </a:r>
            <a:r>
              <a:rPr lang="ja-JP" altLang="en-US" sz="1500" dirty="0" smtClean="0">
                <a:solidFill>
                  <a:prstClr val="black"/>
                </a:solidFill>
              </a:rPr>
              <a:t>強化</a:t>
            </a:r>
            <a:r>
              <a:rPr lang="ja-JP" altLang="en-US" sz="1300" dirty="0">
                <a:solidFill>
                  <a:prstClr val="black"/>
                </a:solidFill>
              </a:rPr>
              <a:t>　（平成２６年６月法改正　平成２７年４月施行</a:t>
            </a:r>
            <a:r>
              <a:rPr lang="ja-JP" altLang="en-US" sz="1300" dirty="0" smtClean="0">
                <a:solidFill>
                  <a:prstClr val="black"/>
                </a:solidFill>
              </a:rPr>
              <a:t>）</a:t>
            </a:r>
            <a:endParaRPr lang="ja-JP" altLang="ja-JP" sz="1300" dirty="0">
              <a:solidFill>
                <a:prstClr val="black"/>
              </a:solidFill>
            </a:endParaRPr>
          </a:p>
          <a:p>
            <a:pPr>
              <a:defRPr/>
            </a:pPr>
            <a:r>
              <a:rPr lang="ja-JP" altLang="en-US" sz="1300" dirty="0" smtClean="0">
                <a:solidFill>
                  <a:prstClr val="black"/>
                </a:solidFill>
              </a:rPr>
              <a:t>　　</a:t>
            </a:r>
            <a:r>
              <a:rPr lang="ja-JP" altLang="ja-JP" sz="1300" dirty="0" smtClean="0">
                <a:solidFill>
                  <a:prstClr val="black"/>
                </a:solidFill>
              </a:rPr>
              <a:t>・</a:t>
            </a:r>
            <a:r>
              <a:rPr lang="ja-JP" altLang="en-US" sz="1300" dirty="0">
                <a:solidFill>
                  <a:prstClr val="black"/>
                </a:solidFill>
                <a:latin typeface="ＭＳ ゴシック" panose="020B0609070205080204" pitchFamily="49" charset="-128"/>
                <a:ea typeface="ＭＳ ゴシック" panose="020B0609070205080204" pitchFamily="49" charset="-128"/>
              </a:rPr>
              <a:t>多職種協働による個別ケースの支援内容の検討を通じた、自立支援に資するケアマネジメントへの支援</a:t>
            </a:r>
            <a:endParaRPr lang="ja-JP" altLang="ja-JP" sz="1300" dirty="0">
              <a:solidFill>
                <a:prstClr val="black"/>
              </a:solidFill>
            </a:endParaRPr>
          </a:p>
          <a:p>
            <a:pPr defTabSz="914238"/>
            <a:endParaRPr lang="en-US" altLang="ja-JP" sz="1300" dirty="0" smtClean="0">
              <a:solidFill>
                <a:prstClr val="black"/>
              </a:solidFill>
            </a:endParaRPr>
          </a:p>
          <a:p>
            <a:pPr defTabSz="914238"/>
            <a:r>
              <a:rPr lang="ja-JP" altLang="en-US" sz="1500" dirty="0" smtClean="0">
                <a:solidFill>
                  <a:prstClr val="black"/>
                </a:solidFill>
              </a:rPr>
              <a:t>③介護支援専門員研修等の見直し</a:t>
            </a:r>
            <a:r>
              <a:rPr lang="ja-JP" altLang="en-US" sz="1300" dirty="0" smtClean="0">
                <a:solidFill>
                  <a:prstClr val="black"/>
                </a:solidFill>
              </a:rPr>
              <a:t>　（平成２６年６月告示改正　平成２８年度施行）</a:t>
            </a:r>
          </a:p>
          <a:p>
            <a:pPr defTabSz="914238"/>
            <a:r>
              <a:rPr lang="ja-JP" altLang="en-US" sz="1300" dirty="0" smtClean="0">
                <a:solidFill>
                  <a:prstClr val="black"/>
                </a:solidFill>
              </a:rPr>
              <a:t>　　・介護支援専門員の資質の向上を図るため、座学中心から講義演習一体型中心のカリキュラムへ内容を改正</a:t>
            </a:r>
          </a:p>
          <a:p>
            <a:pPr defTabSz="914238"/>
            <a:r>
              <a:rPr lang="ja-JP" altLang="en-US" sz="1300" dirty="0">
                <a:solidFill>
                  <a:prstClr val="black"/>
                </a:solidFill>
              </a:rPr>
              <a:t>　</a:t>
            </a:r>
            <a:r>
              <a:rPr lang="ja-JP" altLang="en-US" sz="1300" dirty="0" smtClean="0">
                <a:solidFill>
                  <a:prstClr val="black"/>
                </a:solidFill>
              </a:rPr>
              <a:t>　・選択制となっている「認知症」「リハビリテーション」「看護」「福祉用具」といった科目の必修化</a:t>
            </a:r>
          </a:p>
          <a:p>
            <a:pPr defTabSz="914238"/>
            <a:r>
              <a:rPr lang="ja-JP" altLang="en-US" sz="1300" dirty="0">
                <a:solidFill>
                  <a:prstClr val="black"/>
                </a:solidFill>
              </a:rPr>
              <a:t>　</a:t>
            </a:r>
            <a:r>
              <a:rPr lang="ja-JP" altLang="en-US" sz="1300" dirty="0" smtClean="0">
                <a:solidFill>
                  <a:prstClr val="black"/>
                </a:solidFill>
              </a:rPr>
              <a:t>　・主任介護支援専門員については、更新制を導入　（平成２７年２月告示改正）</a:t>
            </a:r>
          </a:p>
          <a:p>
            <a:pPr defTabSz="914238"/>
            <a:r>
              <a:rPr lang="ja-JP" altLang="en-US" sz="1300" dirty="0">
                <a:solidFill>
                  <a:prstClr val="black"/>
                </a:solidFill>
              </a:rPr>
              <a:t>　</a:t>
            </a:r>
            <a:r>
              <a:rPr lang="ja-JP" altLang="en-US" sz="1300" dirty="0" smtClean="0">
                <a:solidFill>
                  <a:prstClr val="black"/>
                </a:solidFill>
              </a:rPr>
              <a:t>　・都道府県が実施する研修内容の質の確保と平準化を図るため、講師向けのガイドラインを作成</a:t>
            </a:r>
          </a:p>
          <a:p>
            <a:pPr defTabSz="914238"/>
            <a:r>
              <a:rPr lang="ja-JP" altLang="en-US" sz="1300" dirty="0" smtClean="0">
                <a:solidFill>
                  <a:prstClr val="black"/>
                </a:solidFill>
              </a:rPr>
              <a:t>　　・実務研修受講試験の受験要件を法定資格保有者及び相談業務従事者に限定　（平成２７年２月省令改正）</a:t>
            </a:r>
          </a:p>
          <a:p>
            <a:pPr defTabSz="914238"/>
            <a:endParaRPr lang="en-US" altLang="ja-JP" sz="1300" dirty="0" smtClean="0">
              <a:solidFill>
                <a:prstClr val="black"/>
              </a:solidFill>
            </a:endParaRPr>
          </a:p>
          <a:p>
            <a:pPr defTabSz="914238"/>
            <a:r>
              <a:rPr lang="ja-JP" altLang="en-US" sz="1500" dirty="0">
                <a:solidFill>
                  <a:prstClr val="black"/>
                </a:solidFill>
              </a:rPr>
              <a:t>④ケアマネジメントの質の</a:t>
            </a:r>
            <a:r>
              <a:rPr lang="ja-JP" altLang="en-US" sz="1500" dirty="0" smtClean="0">
                <a:solidFill>
                  <a:prstClr val="black"/>
                </a:solidFill>
              </a:rPr>
              <a:t>向上　</a:t>
            </a:r>
            <a:r>
              <a:rPr lang="ja-JP" altLang="en-US" sz="1300" dirty="0" smtClean="0">
                <a:solidFill>
                  <a:prstClr val="black"/>
                </a:solidFill>
              </a:rPr>
              <a:t>（平成２６年６月事務連絡）</a:t>
            </a:r>
            <a:endParaRPr lang="ja-JP" altLang="ja-JP" sz="1300" dirty="0">
              <a:solidFill>
                <a:prstClr val="black"/>
              </a:solidFill>
            </a:endParaRPr>
          </a:p>
          <a:p>
            <a:pPr marL="263525" indent="-263525" defTabSz="914238"/>
            <a:r>
              <a:rPr lang="ja-JP" altLang="en-US" sz="1300" dirty="0" smtClean="0">
                <a:solidFill>
                  <a:prstClr val="black"/>
                </a:solidFill>
              </a:rPr>
              <a:t>　　</a:t>
            </a:r>
            <a:r>
              <a:rPr lang="ja-JP" altLang="ja-JP" sz="1300" dirty="0" smtClean="0">
                <a:solidFill>
                  <a:prstClr val="black"/>
                </a:solidFill>
              </a:rPr>
              <a:t>・</a:t>
            </a:r>
            <a:r>
              <a:rPr lang="ja-JP" altLang="en-US" sz="1300" dirty="0">
                <a:solidFill>
                  <a:prstClr val="black"/>
                </a:solidFill>
              </a:rPr>
              <a:t>利用者の状態等を把握し、情報の整理・分析等を通じて課題を導き出した課程について、適切な情報共有に資することを目的と</a:t>
            </a:r>
            <a:r>
              <a:rPr lang="ja-JP" altLang="en-US" sz="1300" dirty="0" smtClean="0">
                <a:solidFill>
                  <a:prstClr val="black"/>
                </a:solidFill>
              </a:rPr>
              <a:t>した</a:t>
            </a:r>
            <a:r>
              <a:rPr lang="ja-JP" altLang="en-US" sz="1300" dirty="0">
                <a:solidFill>
                  <a:prstClr val="black"/>
                </a:solidFill>
              </a:rPr>
              <a:t>　「課題整理総括表」の策定</a:t>
            </a:r>
          </a:p>
          <a:p>
            <a:pPr defTabSz="914238"/>
            <a:r>
              <a:rPr lang="ja-JP" altLang="en-US" sz="1300" dirty="0">
                <a:solidFill>
                  <a:prstClr val="black"/>
                </a:solidFill>
              </a:rPr>
              <a:t>　　・短期目標の終了時期に、目標の達成度合いと背景を分析・共有し、再アセスメントをより効果的にすることを目的とした「評価表」</a:t>
            </a:r>
            <a:r>
              <a:rPr lang="ja-JP" altLang="en-US" sz="1300" dirty="0" smtClean="0">
                <a:solidFill>
                  <a:prstClr val="black"/>
                </a:solidFill>
              </a:rPr>
              <a:t>の　　</a:t>
            </a:r>
            <a:endParaRPr lang="en-US" altLang="ja-JP" sz="1300" dirty="0" smtClean="0">
              <a:solidFill>
                <a:prstClr val="black"/>
              </a:solidFill>
            </a:endParaRPr>
          </a:p>
          <a:p>
            <a:pPr defTabSz="914238"/>
            <a:r>
              <a:rPr lang="ja-JP" altLang="en-US" sz="1300" dirty="0">
                <a:solidFill>
                  <a:prstClr val="black"/>
                </a:solidFill>
              </a:rPr>
              <a:t>　</a:t>
            </a:r>
            <a:r>
              <a:rPr lang="ja-JP" altLang="en-US" sz="1300" dirty="0" smtClean="0">
                <a:solidFill>
                  <a:prstClr val="black"/>
                </a:solidFill>
              </a:rPr>
              <a:t>　　策定</a:t>
            </a:r>
            <a:endParaRPr lang="en-US" altLang="ja-JP" sz="1300" dirty="0" smtClean="0">
              <a:solidFill>
                <a:prstClr val="black"/>
              </a:solidFill>
            </a:endParaRPr>
          </a:p>
          <a:p>
            <a:pPr defTabSz="914238"/>
            <a:endParaRPr lang="ja-JP" altLang="en-US" sz="1400" dirty="0" smtClean="0">
              <a:solidFill>
                <a:prstClr val="black"/>
              </a:solidFill>
            </a:endParaRPr>
          </a:p>
          <a:p>
            <a:pPr defTabSz="914238"/>
            <a:r>
              <a:rPr lang="ja-JP" altLang="en-US" sz="1500" dirty="0" smtClean="0">
                <a:solidFill>
                  <a:prstClr val="black"/>
                </a:solidFill>
              </a:rPr>
              <a:t>⑤ケアプラン点検の充実・強化　</a:t>
            </a:r>
            <a:r>
              <a:rPr lang="ja-JP" altLang="en-US" sz="1300" dirty="0" smtClean="0">
                <a:solidFill>
                  <a:prstClr val="black"/>
                </a:solidFill>
              </a:rPr>
              <a:t>（平成２７年度から適用）</a:t>
            </a:r>
            <a:endParaRPr lang="en-US" altLang="ja-JP" sz="1300" dirty="0">
              <a:solidFill>
                <a:prstClr val="black"/>
              </a:solidFill>
            </a:endParaRPr>
          </a:p>
          <a:p>
            <a:pPr defTabSz="914238"/>
            <a:r>
              <a:rPr lang="ja-JP" altLang="en-US" sz="1300" dirty="0" smtClean="0">
                <a:solidFill>
                  <a:prstClr val="black"/>
                </a:solidFill>
              </a:rPr>
              <a:t>　　 </a:t>
            </a:r>
            <a:r>
              <a:rPr lang="ja-JP" altLang="ja-JP" sz="1300" dirty="0" smtClean="0">
                <a:solidFill>
                  <a:prstClr val="black"/>
                </a:solidFill>
              </a:rPr>
              <a:t>・</a:t>
            </a:r>
            <a:r>
              <a:rPr lang="ja-JP" altLang="en-US" sz="1300" dirty="0" smtClean="0">
                <a:solidFill>
                  <a:prstClr val="black"/>
                </a:solidFill>
              </a:rPr>
              <a:t>平成</a:t>
            </a:r>
            <a:r>
              <a:rPr lang="en-US" altLang="ja-JP" sz="1300" dirty="0" smtClean="0">
                <a:solidFill>
                  <a:prstClr val="black"/>
                </a:solidFill>
              </a:rPr>
              <a:t>27</a:t>
            </a:r>
            <a:r>
              <a:rPr lang="ja-JP" altLang="en-US" sz="1300" dirty="0" smtClean="0">
                <a:solidFill>
                  <a:prstClr val="black"/>
                </a:solidFill>
              </a:rPr>
              <a:t>年度からの地域医療介護総合確保基金において、主任介護支援専門員がケアプラン点検に同行し指導する事業のメ</a:t>
            </a:r>
            <a:endParaRPr lang="en-US" altLang="ja-JP" sz="1300" dirty="0" smtClean="0">
              <a:solidFill>
                <a:prstClr val="black"/>
              </a:solidFill>
            </a:endParaRPr>
          </a:p>
          <a:p>
            <a:pPr defTabSz="914238"/>
            <a:r>
              <a:rPr lang="ja-JP" altLang="en-US" sz="1300" dirty="0">
                <a:solidFill>
                  <a:prstClr val="black"/>
                </a:solidFill>
              </a:rPr>
              <a:t>　</a:t>
            </a:r>
            <a:r>
              <a:rPr lang="ja-JP" altLang="en-US" sz="1300" dirty="0" smtClean="0">
                <a:solidFill>
                  <a:prstClr val="black"/>
                </a:solidFill>
              </a:rPr>
              <a:t>　　ニュー化</a:t>
            </a:r>
            <a:endParaRPr lang="ja-JP" altLang="ja-JP" sz="1300" dirty="0">
              <a:solidFill>
                <a:prstClr val="black"/>
              </a:solidFill>
            </a:endParaRPr>
          </a:p>
          <a:p>
            <a:pPr defTabSz="914238"/>
            <a:endParaRPr lang="ja-JP" altLang="en-US" sz="1400" dirty="0" smtClean="0">
              <a:solidFill>
                <a:prstClr val="black"/>
              </a:solidFill>
            </a:endParaRPr>
          </a:p>
          <a:p>
            <a:pPr defTabSz="914238"/>
            <a:endParaRPr lang="ja-JP" altLang="en-US" sz="1400" dirty="0" smtClean="0">
              <a:solidFill>
                <a:prstClr val="black"/>
              </a:solidFill>
            </a:endParaRPr>
          </a:p>
        </p:txBody>
      </p:sp>
      <p:sp>
        <p:nvSpPr>
          <p:cNvPr id="13" name="角丸四角形 12"/>
          <p:cNvSpPr/>
          <p:nvPr/>
        </p:nvSpPr>
        <p:spPr>
          <a:xfrm>
            <a:off x="303910" y="1916832"/>
            <a:ext cx="2672836" cy="299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8"/>
            <a:r>
              <a:rPr lang="ja-JP" altLang="en-US" sz="1600" b="1" dirty="0" smtClean="0">
                <a:solidFill>
                  <a:prstClr val="white"/>
                </a:solidFill>
              </a:rPr>
              <a:t>主な取組例</a:t>
            </a:r>
            <a:endParaRPr lang="ja-JP" altLang="en-US" sz="1600" b="1" dirty="0">
              <a:solidFill>
                <a:prstClr val="white"/>
              </a:solidFill>
            </a:endParaRPr>
          </a:p>
        </p:txBody>
      </p:sp>
    </p:spTree>
    <p:extLst>
      <p:ext uri="{BB962C8B-B14F-4D97-AF65-F5344CB8AC3E}">
        <p14:creationId xmlns:p14="http://schemas.microsoft.com/office/powerpoint/2010/main" val="3713016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7956571" y="1179213"/>
            <a:ext cx="792163" cy="5399088"/>
          </a:xfrm>
          <a:prstGeom prst="roundRect">
            <a:avLst>
              <a:gd name="adj" fmla="val 10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a:defRPr/>
            </a:pPr>
            <a:endParaRPr lang="ja-JP" altLang="en-US" dirty="0">
              <a:solidFill>
                <a:srgbClr val="FF0000"/>
              </a:solidFill>
            </a:endParaRPr>
          </a:p>
        </p:txBody>
      </p:sp>
      <p:sp>
        <p:nvSpPr>
          <p:cNvPr id="6" name="角丸四角形 5"/>
          <p:cNvSpPr/>
          <p:nvPr/>
        </p:nvSpPr>
        <p:spPr>
          <a:xfrm>
            <a:off x="323885" y="1126833"/>
            <a:ext cx="2124075" cy="5451475"/>
          </a:xfrm>
          <a:prstGeom prst="roundRect">
            <a:avLst>
              <a:gd name="adj" fmla="val 583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a:defRPr/>
            </a:pPr>
            <a:endParaRPr lang="ja-JP" altLang="en-US" dirty="0">
              <a:solidFill>
                <a:srgbClr val="FF0000"/>
              </a:solidFill>
            </a:endParaRPr>
          </a:p>
        </p:txBody>
      </p:sp>
      <p:sp>
        <p:nvSpPr>
          <p:cNvPr id="2052" name="テキスト ボックス 6"/>
          <p:cNvSpPr txBox="1">
            <a:spLocks noChangeArrowheads="1"/>
          </p:cNvSpPr>
          <p:nvPr/>
        </p:nvSpPr>
        <p:spPr bwMode="auto">
          <a:xfrm>
            <a:off x="287380" y="1557041"/>
            <a:ext cx="166199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pPr>
            <a:r>
              <a:rPr lang="ja-JP" altLang="en-US" sz="1600">
                <a:solidFill>
                  <a:prstClr val="black"/>
                </a:solidFill>
                <a:latin typeface="HG丸ｺﾞｼｯｸM-PRO" pitchFamily="50" charset="-128"/>
                <a:ea typeface="HG丸ｺﾞｼｯｸM-PRO" pitchFamily="50" charset="-128"/>
              </a:rPr>
              <a:t>・利用者の置かれている状況の把握</a:t>
            </a:r>
            <a:endParaRPr lang="en-US" altLang="ja-JP" sz="1600">
              <a:solidFill>
                <a:prstClr val="black"/>
              </a:solidFill>
              <a:latin typeface="HG丸ｺﾞｼｯｸM-PRO" pitchFamily="50" charset="-128"/>
              <a:ea typeface="HG丸ｺﾞｼｯｸM-PRO" pitchFamily="50" charset="-128"/>
            </a:endParaRPr>
          </a:p>
          <a:p>
            <a:pPr eaLnBrk="1" hangingPunct="1">
              <a:lnSpc>
                <a:spcPct val="150000"/>
              </a:lnSpc>
            </a:pPr>
            <a:r>
              <a:rPr lang="ja-JP" altLang="en-US" sz="1600">
                <a:solidFill>
                  <a:prstClr val="black"/>
                </a:solidFill>
                <a:latin typeface="HG丸ｺﾞｼｯｸM-PRO" pitchFamily="50" charset="-128"/>
                <a:ea typeface="HG丸ｺﾞｼｯｸM-PRO" pitchFamily="50" charset="-128"/>
              </a:rPr>
              <a:t>・生活上の支障・要望などに関する情報を収集</a:t>
            </a:r>
            <a:endParaRPr lang="en-US" altLang="ja-JP" sz="1600">
              <a:solidFill>
                <a:prstClr val="black"/>
              </a:solidFill>
              <a:latin typeface="HG丸ｺﾞｼｯｸM-PRO" pitchFamily="50" charset="-128"/>
              <a:ea typeface="HG丸ｺﾞｼｯｸM-PRO" pitchFamily="50" charset="-128"/>
            </a:endParaRPr>
          </a:p>
          <a:p>
            <a:pPr eaLnBrk="1" hangingPunct="1">
              <a:lnSpc>
                <a:spcPct val="150000"/>
              </a:lnSpc>
            </a:pPr>
            <a:r>
              <a:rPr lang="ja-JP" altLang="en-US" sz="1600">
                <a:solidFill>
                  <a:prstClr val="black"/>
                </a:solidFill>
                <a:latin typeface="HG丸ｺﾞｼｯｸM-PRO" pitchFamily="50" charset="-128"/>
                <a:ea typeface="HG丸ｺﾞｼｯｸM-PRO" pitchFamily="50" charset="-128"/>
              </a:rPr>
              <a:t>・心身機能の低下の背景・要因を分析</a:t>
            </a:r>
            <a:endParaRPr lang="en-US" altLang="ja-JP" sz="1600">
              <a:solidFill>
                <a:prstClr val="black"/>
              </a:solidFill>
              <a:latin typeface="HG丸ｺﾞｼｯｸM-PRO" pitchFamily="50" charset="-128"/>
              <a:ea typeface="HG丸ｺﾞｼｯｸM-PRO" pitchFamily="50" charset="-128"/>
            </a:endParaRPr>
          </a:p>
          <a:p>
            <a:pPr eaLnBrk="1" hangingPunct="1">
              <a:lnSpc>
                <a:spcPct val="150000"/>
              </a:lnSpc>
            </a:pPr>
            <a:r>
              <a:rPr lang="ja-JP" altLang="en-US" sz="1600">
                <a:solidFill>
                  <a:prstClr val="black"/>
                </a:solidFill>
                <a:latin typeface="HG丸ｺﾞｼｯｸM-PRO" pitchFamily="50" charset="-128"/>
                <a:ea typeface="HG丸ｺﾞｼｯｸM-PRO" pitchFamily="50" charset="-128"/>
              </a:rPr>
              <a:t>・解決すべき生活課題（ニーズ）と可能性を把握</a:t>
            </a:r>
            <a:endParaRPr lang="en-US" altLang="ja-JP" sz="1600">
              <a:solidFill>
                <a:prstClr val="black"/>
              </a:solidFill>
              <a:latin typeface="HG丸ｺﾞｼｯｸM-PRO" pitchFamily="50" charset="-128"/>
              <a:ea typeface="HG丸ｺﾞｼｯｸM-PRO" pitchFamily="50" charset="-128"/>
            </a:endParaRPr>
          </a:p>
        </p:txBody>
      </p:sp>
      <p:sp>
        <p:nvSpPr>
          <p:cNvPr id="13" name="右矢印 12"/>
          <p:cNvSpPr/>
          <p:nvPr/>
        </p:nvSpPr>
        <p:spPr>
          <a:xfrm>
            <a:off x="1800242" y="2854026"/>
            <a:ext cx="179388" cy="1008062"/>
          </a:xfrm>
          <a:prstGeom prst="rightArrow">
            <a:avLst>
              <a:gd name="adj1" fmla="val 50000"/>
              <a:gd name="adj2" fmla="val 637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4" name="角丸四角形 13"/>
          <p:cNvSpPr/>
          <p:nvPr/>
        </p:nvSpPr>
        <p:spPr>
          <a:xfrm>
            <a:off x="2016160" y="2420710"/>
            <a:ext cx="360363" cy="18002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HG丸ｺﾞｼｯｸM-PRO" pitchFamily="50" charset="-128"/>
                <a:ea typeface="HG丸ｺﾞｼｯｸM-PRO" pitchFamily="50" charset="-128"/>
              </a:rPr>
              <a:t>予後予測</a:t>
            </a:r>
          </a:p>
        </p:txBody>
      </p:sp>
      <p:sp>
        <p:nvSpPr>
          <p:cNvPr id="16" name="右矢印 15"/>
          <p:cNvSpPr/>
          <p:nvPr/>
        </p:nvSpPr>
        <p:spPr>
          <a:xfrm>
            <a:off x="2484471" y="2709573"/>
            <a:ext cx="358775" cy="1439863"/>
          </a:xfrm>
          <a:prstGeom prst="rightArrow">
            <a:avLst>
              <a:gd name="adj1" fmla="val 50000"/>
              <a:gd name="adj2" fmla="val 613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正方形/長方形 17"/>
          <p:cNvSpPr/>
          <p:nvPr/>
        </p:nvSpPr>
        <p:spPr>
          <a:xfrm>
            <a:off x="287554" y="908991"/>
            <a:ext cx="2160589"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b="1" dirty="0">
                <a:solidFill>
                  <a:prstClr val="white"/>
                </a:solidFill>
                <a:latin typeface="HG丸ｺﾞｼｯｸM-PRO" pitchFamily="50" charset="-128"/>
                <a:ea typeface="HG丸ｺﾞｼｯｸM-PRO" pitchFamily="50" charset="-128"/>
              </a:rPr>
              <a:t>アセスメント</a:t>
            </a:r>
          </a:p>
        </p:txBody>
      </p:sp>
      <p:sp>
        <p:nvSpPr>
          <p:cNvPr id="19" name="角丸四角形 18"/>
          <p:cNvSpPr/>
          <p:nvPr/>
        </p:nvSpPr>
        <p:spPr>
          <a:xfrm>
            <a:off x="2879727" y="1198263"/>
            <a:ext cx="1295400" cy="5399088"/>
          </a:xfrm>
          <a:prstGeom prst="roundRect">
            <a:avLst>
              <a:gd name="adj" fmla="val 10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a:defRPr/>
            </a:pPr>
            <a:endParaRPr lang="ja-JP" altLang="en-US" dirty="0">
              <a:solidFill>
                <a:srgbClr val="FF0000"/>
              </a:solidFill>
            </a:endParaRPr>
          </a:p>
        </p:txBody>
      </p:sp>
      <p:sp>
        <p:nvSpPr>
          <p:cNvPr id="20" name="正方形/長方形 19"/>
          <p:cNvSpPr/>
          <p:nvPr/>
        </p:nvSpPr>
        <p:spPr>
          <a:xfrm>
            <a:off x="2699976" y="945055"/>
            <a:ext cx="1656000"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b="1" dirty="0">
                <a:solidFill>
                  <a:prstClr val="white"/>
                </a:solidFill>
                <a:latin typeface="HG丸ｺﾞｼｯｸM-PRO" pitchFamily="50" charset="-128"/>
                <a:ea typeface="HG丸ｺﾞｼｯｸM-PRO" pitchFamily="50" charset="-128"/>
              </a:rPr>
              <a:t>ケアプラン</a:t>
            </a:r>
            <a:endParaRPr lang="en-US" altLang="ja-JP" sz="1800" b="1" dirty="0">
              <a:solidFill>
                <a:prstClr val="white"/>
              </a:solidFill>
              <a:latin typeface="HG丸ｺﾞｼｯｸM-PRO" pitchFamily="50" charset="-128"/>
              <a:ea typeface="HG丸ｺﾞｼｯｸM-PRO" pitchFamily="50" charset="-128"/>
            </a:endParaRPr>
          </a:p>
          <a:p>
            <a:pPr algn="ctr">
              <a:defRPr/>
            </a:pPr>
            <a:r>
              <a:rPr lang="ja-JP" altLang="en-US" sz="1400" b="1" dirty="0">
                <a:solidFill>
                  <a:prstClr val="white"/>
                </a:solidFill>
                <a:latin typeface="HG丸ｺﾞｼｯｸM-PRO" pitchFamily="50" charset="-128"/>
                <a:ea typeface="HG丸ｺﾞｼｯｸM-PRO" pitchFamily="50" charset="-128"/>
              </a:rPr>
              <a:t>（原案作成）</a:t>
            </a:r>
          </a:p>
        </p:txBody>
      </p:sp>
      <p:sp>
        <p:nvSpPr>
          <p:cNvPr id="2063" name="テキスト ボックス 20"/>
          <p:cNvSpPr txBox="1">
            <a:spLocks noChangeArrowheads="1"/>
          </p:cNvSpPr>
          <p:nvPr/>
        </p:nvSpPr>
        <p:spPr bwMode="auto">
          <a:xfrm>
            <a:off x="2884284" y="1555451"/>
            <a:ext cx="1292662"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pPr>
            <a:r>
              <a:rPr lang="ja-JP" altLang="en-US" sz="1600">
                <a:solidFill>
                  <a:prstClr val="black"/>
                </a:solidFill>
                <a:latin typeface="HG丸ｺﾞｼｯｸM-PRO" pitchFamily="50" charset="-128"/>
                <a:ea typeface="HG丸ｺﾞｼｯｸM-PRO" pitchFamily="50" charset="-128"/>
              </a:rPr>
              <a:t>・総合的な援助方針、目標（達成時期等）を設定</a:t>
            </a:r>
            <a:endParaRPr lang="en-US" altLang="ja-JP" sz="1600">
              <a:solidFill>
                <a:prstClr val="black"/>
              </a:solidFill>
              <a:latin typeface="HG丸ｺﾞｼｯｸM-PRO" pitchFamily="50" charset="-128"/>
              <a:ea typeface="HG丸ｺﾞｼｯｸM-PRO" pitchFamily="50" charset="-128"/>
            </a:endParaRPr>
          </a:p>
          <a:p>
            <a:pPr eaLnBrk="1" hangingPunct="1">
              <a:lnSpc>
                <a:spcPct val="150000"/>
              </a:lnSpc>
            </a:pPr>
            <a:r>
              <a:rPr lang="ja-JP" altLang="en-US" sz="1600">
                <a:solidFill>
                  <a:prstClr val="black"/>
                </a:solidFill>
                <a:latin typeface="HG丸ｺﾞｼｯｸM-PRO" pitchFamily="50" charset="-128"/>
                <a:ea typeface="HG丸ｺﾞｼｯｸM-PRO" pitchFamily="50" charset="-128"/>
              </a:rPr>
              <a:t>・目標達成のために必要なサービス種別、回数等を</a:t>
            </a:r>
            <a:endParaRPr lang="en-US" altLang="ja-JP" sz="1600">
              <a:solidFill>
                <a:prstClr val="black"/>
              </a:solidFill>
              <a:latin typeface="HG丸ｺﾞｼｯｸM-PRO" pitchFamily="50" charset="-128"/>
              <a:ea typeface="HG丸ｺﾞｼｯｸM-PRO" pitchFamily="50" charset="-128"/>
            </a:endParaRPr>
          </a:p>
          <a:p>
            <a:pPr eaLnBrk="1" hangingPunct="1">
              <a:lnSpc>
                <a:spcPct val="150000"/>
              </a:lnSpc>
            </a:pPr>
            <a:r>
              <a:rPr lang="ja-JP" altLang="en-US" sz="1600">
                <a:solidFill>
                  <a:prstClr val="black"/>
                </a:solidFill>
                <a:latin typeface="HG丸ｺﾞｼｯｸM-PRO" pitchFamily="50" charset="-128"/>
                <a:ea typeface="HG丸ｺﾞｼｯｸM-PRO" pitchFamily="50" charset="-128"/>
              </a:rPr>
              <a:t>　設定</a:t>
            </a:r>
            <a:endParaRPr lang="en-US" altLang="ja-JP" sz="1600">
              <a:solidFill>
                <a:prstClr val="black"/>
              </a:solidFill>
              <a:latin typeface="HG丸ｺﾞｼｯｸM-PRO" pitchFamily="50" charset="-128"/>
              <a:ea typeface="HG丸ｺﾞｼｯｸM-PRO" pitchFamily="50" charset="-128"/>
            </a:endParaRPr>
          </a:p>
        </p:txBody>
      </p:sp>
      <p:sp>
        <p:nvSpPr>
          <p:cNvPr id="25" name="角丸四角形 24"/>
          <p:cNvSpPr/>
          <p:nvPr/>
        </p:nvSpPr>
        <p:spPr>
          <a:xfrm>
            <a:off x="4608533" y="1198263"/>
            <a:ext cx="1439862" cy="5399088"/>
          </a:xfrm>
          <a:prstGeom prst="roundRect">
            <a:avLst>
              <a:gd name="adj" fmla="val 1098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algn="ctr">
              <a:defRPr/>
            </a:pPr>
            <a:endParaRPr lang="ja-JP" altLang="en-US" dirty="0">
              <a:solidFill>
                <a:srgbClr val="FF0000"/>
              </a:solidFill>
            </a:endParaRPr>
          </a:p>
        </p:txBody>
      </p:sp>
      <p:sp>
        <p:nvSpPr>
          <p:cNvPr id="26" name="正方形/長方形 25"/>
          <p:cNvSpPr/>
          <p:nvPr/>
        </p:nvSpPr>
        <p:spPr>
          <a:xfrm>
            <a:off x="4393404" y="939124"/>
            <a:ext cx="1728000"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b="1" dirty="0">
                <a:solidFill>
                  <a:prstClr val="white"/>
                </a:solidFill>
                <a:latin typeface="HG丸ｺﾞｼｯｸM-PRO" pitchFamily="50" charset="-128"/>
                <a:ea typeface="HG丸ｺﾞｼｯｸM-PRO" pitchFamily="50" charset="-128"/>
              </a:rPr>
              <a:t>サービス</a:t>
            </a:r>
            <a:endParaRPr lang="en-US" altLang="ja-JP" sz="1800" b="1" dirty="0">
              <a:solidFill>
                <a:prstClr val="white"/>
              </a:solidFill>
              <a:latin typeface="HG丸ｺﾞｼｯｸM-PRO" pitchFamily="50" charset="-128"/>
              <a:ea typeface="HG丸ｺﾞｼｯｸM-PRO" pitchFamily="50" charset="-128"/>
            </a:endParaRPr>
          </a:p>
          <a:p>
            <a:pPr algn="ctr">
              <a:defRPr/>
            </a:pPr>
            <a:r>
              <a:rPr lang="ja-JP" altLang="en-US" sz="1800" b="1" dirty="0">
                <a:solidFill>
                  <a:prstClr val="white"/>
                </a:solidFill>
                <a:latin typeface="HG丸ｺﾞｼｯｸM-PRO" pitchFamily="50" charset="-128"/>
                <a:ea typeface="HG丸ｺﾞｼｯｸM-PRO" pitchFamily="50" charset="-128"/>
              </a:rPr>
              <a:t>担当者会議等</a:t>
            </a:r>
          </a:p>
        </p:txBody>
      </p:sp>
      <p:sp>
        <p:nvSpPr>
          <p:cNvPr id="2068" name="テキスト ボックス 26"/>
          <p:cNvSpPr txBox="1">
            <a:spLocks noChangeArrowheads="1"/>
          </p:cNvSpPr>
          <p:nvPr/>
        </p:nvSpPr>
        <p:spPr bwMode="auto">
          <a:xfrm>
            <a:off x="4700368" y="1557039"/>
            <a:ext cx="12926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pPr>
            <a:r>
              <a:rPr lang="ja-JP" altLang="en-US" sz="1400">
                <a:solidFill>
                  <a:prstClr val="black"/>
                </a:solidFill>
                <a:latin typeface="HG丸ｺﾞｼｯｸM-PRO" pitchFamily="50" charset="-128"/>
                <a:ea typeface="HG丸ｺﾞｼｯｸM-PRO" pitchFamily="50" charset="-128"/>
              </a:rPr>
              <a:t>・</a:t>
            </a:r>
            <a:r>
              <a:rPr lang="ja-JP" altLang="en-US" sz="1600" b="1" u="sng">
                <a:solidFill>
                  <a:prstClr val="black"/>
                </a:solidFill>
                <a:latin typeface="HG丸ｺﾞｼｯｸM-PRO" pitchFamily="50" charset="-128"/>
                <a:ea typeface="HG丸ｺﾞｼｯｸM-PRO" pitchFamily="50" charset="-128"/>
              </a:rPr>
              <a:t>ケアプラン原案に関して各サービス提供事業者から</a:t>
            </a:r>
            <a:endParaRPr lang="en-US" altLang="ja-JP" sz="1600" b="1" u="sng">
              <a:solidFill>
                <a:prstClr val="black"/>
              </a:solidFill>
              <a:latin typeface="HG丸ｺﾞｼｯｸM-PRO" pitchFamily="50" charset="-128"/>
              <a:ea typeface="HG丸ｺﾞｼｯｸM-PRO" pitchFamily="50" charset="-128"/>
            </a:endParaRPr>
          </a:p>
          <a:p>
            <a:pPr eaLnBrk="1" hangingPunct="1">
              <a:lnSpc>
                <a:spcPct val="150000"/>
              </a:lnSpc>
            </a:pPr>
            <a:r>
              <a:rPr lang="ja-JP" altLang="en-US" sz="1600" b="1">
                <a:solidFill>
                  <a:prstClr val="black"/>
                </a:solidFill>
                <a:latin typeface="HG丸ｺﾞｼｯｸM-PRO" pitchFamily="50" charset="-128"/>
                <a:ea typeface="HG丸ｺﾞｼｯｸM-PRO" pitchFamily="50" charset="-128"/>
              </a:rPr>
              <a:t>　</a:t>
            </a:r>
            <a:r>
              <a:rPr lang="ja-JP" altLang="en-US" sz="1600" b="1" u="sng">
                <a:solidFill>
                  <a:prstClr val="black"/>
                </a:solidFill>
                <a:latin typeface="HG丸ｺﾞｼｯｸM-PRO" pitchFamily="50" charset="-128"/>
                <a:ea typeface="HG丸ｺﾞｼｯｸM-PRO" pitchFamily="50" charset="-128"/>
              </a:rPr>
              <a:t>専門的な視点で検討調整、認識を共有（多職種協</a:t>
            </a:r>
            <a:endParaRPr lang="en-US" altLang="ja-JP" sz="1600" b="1" u="sng">
              <a:solidFill>
                <a:prstClr val="black"/>
              </a:solidFill>
              <a:latin typeface="HG丸ｺﾞｼｯｸM-PRO" pitchFamily="50" charset="-128"/>
              <a:ea typeface="HG丸ｺﾞｼｯｸM-PRO" pitchFamily="50" charset="-128"/>
            </a:endParaRPr>
          </a:p>
          <a:p>
            <a:pPr eaLnBrk="1" hangingPunct="1">
              <a:lnSpc>
                <a:spcPct val="150000"/>
              </a:lnSpc>
            </a:pPr>
            <a:r>
              <a:rPr lang="ja-JP" altLang="en-US" sz="1600" b="1">
                <a:solidFill>
                  <a:prstClr val="black"/>
                </a:solidFill>
                <a:latin typeface="HG丸ｺﾞｼｯｸM-PRO" pitchFamily="50" charset="-128"/>
                <a:ea typeface="HG丸ｺﾞｼｯｸM-PRO" pitchFamily="50" charset="-128"/>
              </a:rPr>
              <a:t>　</a:t>
            </a:r>
            <a:r>
              <a:rPr lang="ja-JP" altLang="en-US" sz="1600" b="1" u="sng">
                <a:solidFill>
                  <a:prstClr val="black"/>
                </a:solidFill>
                <a:latin typeface="HG丸ｺﾞｼｯｸM-PRO" pitchFamily="50" charset="-128"/>
                <a:ea typeface="HG丸ｺﾞｼｯｸM-PRO" pitchFamily="50" charset="-128"/>
              </a:rPr>
              <a:t>働）し、利用者への説明・同意を得てプラン決定</a:t>
            </a:r>
            <a:endParaRPr lang="en-US" altLang="ja-JP" sz="1600" b="1" u="sng">
              <a:solidFill>
                <a:prstClr val="black"/>
              </a:solidFill>
              <a:latin typeface="HG丸ｺﾞｼｯｸM-PRO" pitchFamily="50" charset="-128"/>
              <a:ea typeface="HG丸ｺﾞｼｯｸM-PRO" pitchFamily="50" charset="-128"/>
            </a:endParaRPr>
          </a:p>
        </p:txBody>
      </p:sp>
      <p:sp>
        <p:nvSpPr>
          <p:cNvPr id="48" name="正方形/長方形 47"/>
          <p:cNvSpPr/>
          <p:nvPr/>
        </p:nvSpPr>
        <p:spPr>
          <a:xfrm>
            <a:off x="6372247" y="1917401"/>
            <a:ext cx="396875" cy="33845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b="1" dirty="0">
                <a:solidFill>
                  <a:prstClr val="black"/>
                </a:solidFill>
                <a:latin typeface="HG丸ｺﾞｼｯｸM-PRO" pitchFamily="50" charset="-128"/>
                <a:ea typeface="HG丸ｺﾞｼｯｸM-PRO" pitchFamily="50" charset="-128"/>
              </a:rPr>
              <a:t>サービス提供</a:t>
            </a:r>
            <a:endParaRPr lang="en-US" altLang="ja-JP" sz="1600" b="1" dirty="0">
              <a:solidFill>
                <a:prstClr val="black"/>
              </a:solidFill>
              <a:latin typeface="HG丸ｺﾞｼｯｸM-PRO" pitchFamily="50" charset="-128"/>
              <a:ea typeface="HG丸ｺﾞｼｯｸM-PRO" pitchFamily="50" charset="-128"/>
            </a:endParaRPr>
          </a:p>
        </p:txBody>
      </p:sp>
      <p:sp>
        <p:nvSpPr>
          <p:cNvPr id="35" name="正方形/長方形 34"/>
          <p:cNvSpPr/>
          <p:nvPr/>
        </p:nvSpPr>
        <p:spPr>
          <a:xfrm>
            <a:off x="7092964" y="1917401"/>
            <a:ext cx="395288" cy="33845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b="1" dirty="0">
                <a:solidFill>
                  <a:prstClr val="black"/>
                </a:solidFill>
                <a:latin typeface="HG丸ｺﾞｼｯｸM-PRO" pitchFamily="50" charset="-128"/>
                <a:ea typeface="HG丸ｺﾞｼｯｸM-PRO" pitchFamily="50" charset="-128"/>
              </a:rPr>
              <a:t>給付管理</a:t>
            </a:r>
            <a:endParaRPr lang="en-US" altLang="ja-JP" sz="1600" b="1" dirty="0">
              <a:solidFill>
                <a:prstClr val="black"/>
              </a:solidFill>
              <a:latin typeface="HG丸ｺﾞｼｯｸM-PRO" pitchFamily="50" charset="-128"/>
              <a:ea typeface="HG丸ｺﾞｼｯｸM-PRO" pitchFamily="50" charset="-128"/>
            </a:endParaRPr>
          </a:p>
        </p:txBody>
      </p:sp>
      <p:sp>
        <p:nvSpPr>
          <p:cNvPr id="34" name="正方形/長方形 33"/>
          <p:cNvSpPr/>
          <p:nvPr/>
        </p:nvSpPr>
        <p:spPr>
          <a:xfrm>
            <a:off x="7452320" y="945055"/>
            <a:ext cx="1620000" cy="5760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b="1" dirty="0">
                <a:solidFill>
                  <a:prstClr val="white"/>
                </a:solidFill>
                <a:latin typeface="HG丸ｺﾞｼｯｸM-PRO" pitchFamily="50" charset="-128"/>
                <a:ea typeface="HG丸ｺﾞｼｯｸM-PRO" pitchFamily="50" charset="-128"/>
              </a:rPr>
              <a:t>モニタリング</a:t>
            </a:r>
            <a:endParaRPr lang="en-US" altLang="ja-JP" sz="1800" b="1" dirty="0">
              <a:solidFill>
                <a:prstClr val="white"/>
              </a:solidFill>
              <a:latin typeface="HG丸ｺﾞｼｯｸM-PRO" pitchFamily="50" charset="-128"/>
              <a:ea typeface="HG丸ｺﾞｼｯｸM-PRO" pitchFamily="50" charset="-128"/>
            </a:endParaRPr>
          </a:p>
          <a:p>
            <a:pPr algn="ctr">
              <a:defRPr/>
            </a:pPr>
            <a:r>
              <a:rPr lang="ja-JP" altLang="en-US" sz="1800" b="1" dirty="0">
                <a:solidFill>
                  <a:prstClr val="white"/>
                </a:solidFill>
                <a:latin typeface="HG丸ｺﾞｼｯｸM-PRO" pitchFamily="50" charset="-128"/>
                <a:ea typeface="HG丸ｺﾞｼｯｸM-PRO" pitchFamily="50" charset="-128"/>
              </a:rPr>
              <a:t>評価</a:t>
            </a:r>
          </a:p>
        </p:txBody>
      </p:sp>
      <p:sp>
        <p:nvSpPr>
          <p:cNvPr id="2075" name="テキスト ボックス 26"/>
          <p:cNvSpPr txBox="1">
            <a:spLocks noChangeArrowheads="1"/>
          </p:cNvSpPr>
          <p:nvPr/>
        </p:nvSpPr>
        <p:spPr bwMode="auto">
          <a:xfrm>
            <a:off x="8100709" y="1630063"/>
            <a:ext cx="4308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HG丸ｺﾞｼｯｸM-PRO" pitchFamily="50" charset="-128"/>
                <a:ea typeface="HG丸ｺﾞｼｯｸM-PRO" pitchFamily="50" charset="-128"/>
              </a:rPr>
              <a:t>・</a:t>
            </a:r>
            <a:r>
              <a:rPr lang="ja-JP" altLang="en-US" sz="1600" dirty="0">
                <a:solidFill>
                  <a:prstClr val="black"/>
                </a:solidFill>
                <a:latin typeface="HG丸ｺﾞｼｯｸM-PRO" pitchFamily="50" charset="-128"/>
                <a:ea typeface="HG丸ｺﾞｼｯｸM-PRO" pitchFamily="50" charset="-128"/>
              </a:rPr>
              <a:t>　</a:t>
            </a:r>
            <a:r>
              <a:rPr lang="ja-JP" altLang="en-US" sz="1600" dirty="0" smtClean="0">
                <a:solidFill>
                  <a:prstClr val="black"/>
                </a:solidFill>
                <a:latin typeface="HG丸ｺﾞｼｯｸM-PRO" pitchFamily="50" charset="-128"/>
                <a:ea typeface="HG丸ｺﾞｼｯｸM-PRO" pitchFamily="50" charset="-128"/>
              </a:rPr>
              <a:t>　　　に</a:t>
            </a:r>
            <a:r>
              <a:rPr lang="ja-JP" altLang="en-US" sz="1600" dirty="0">
                <a:solidFill>
                  <a:prstClr val="black"/>
                </a:solidFill>
                <a:latin typeface="HG丸ｺﾞｼｯｸM-PRO" pitchFamily="50" charset="-128"/>
                <a:ea typeface="HG丸ｺﾞｼｯｸM-PRO" pitchFamily="50" charset="-128"/>
              </a:rPr>
              <a:t>基づく再アセスメント</a:t>
            </a:r>
            <a:endParaRPr lang="en-US" altLang="ja-JP" sz="1600" dirty="0">
              <a:solidFill>
                <a:prstClr val="black"/>
              </a:solidFill>
              <a:latin typeface="HG丸ｺﾞｼｯｸM-PRO" pitchFamily="50" charset="-128"/>
              <a:ea typeface="HG丸ｺﾞｼｯｸM-PRO" pitchFamily="50" charset="-128"/>
            </a:endParaRPr>
          </a:p>
        </p:txBody>
      </p:sp>
      <p:sp>
        <p:nvSpPr>
          <p:cNvPr id="28" name="右矢印 27"/>
          <p:cNvSpPr/>
          <p:nvPr/>
        </p:nvSpPr>
        <p:spPr>
          <a:xfrm>
            <a:off x="6121404" y="2925474"/>
            <a:ext cx="179388" cy="11525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 name="右矢印 30"/>
          <p:cNvSpPr/>
          <p:nvPr/>
        </p:nvSpPr>
        <p:spPr>
          <a:xfrm>
            <a:off x="6840538" y="2925474"/>
            <a:ext cx="179387" cy="11525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 name="右矢印 36"/>
          <p:cNvSpPr/>
          <p:nvPr/>
        </p:nvSpPr>
        <p:spPr>
          <a:xfrm>
            <a:off x="7596188" y="2925474"/>
            <a:ext cx="288925" cy="11525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 name="右矢印 38"/>
          <p:cNvSpPr/>
          <p:nvPr/>
        </p:nvSpPr>
        <p:spPr>
          <a:xfrm>
            <a:off x="4211638" y="2709573"/>
            <a:ext cx="360362" cy="1439863"/>
          </a:xfrm>
          <a:prstGeom prst="rightArrow">
            <a:avLst>
              <a:gd name="adj1" fmla="val 50000"/>
              <a:gd name="adj2" fmla="val 613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 name="タイトル 1"/>
          <p:cNvSpPr txBox="1">
            <a:spLocks/>
          </p:cNvSpPr>
          <p:nvPr/>
        </p:nvSpPr>
        <p:spPr>
          <a:xfrm>
            <a:off x="62884" y="44624"/>
            <a:ext cx="901824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400" dirty="0" smtClean="0">
                <a:solidFill>
                  <a:prstClr val="black"/>
                </a:solidFill>
                <a:latin typeface="ＭＳ Ｐゴシック"/>
                <a:ea typeface="ＤＨＰ特太ゴシック体" pitchFamily="2" charset="-128"/>
              </a:rPr>
              <a:t>ケアマネジメントの流れ</a:t>
            </a:r>
            <a:endParaRPr lang="ja-JP" altLang="en-US" sz="2400" dirty="0">
              <a:solidFill>
                <a:prstClr val="black"/>
              </a:solidFill>
              <a:latin typeface="ＭＳ Ｐゴシック"/>
              <a:ea typeface="ＤＨＰ特太ゴシック体" pitchFamily="2" charset="-128"/>
            </a:endParaRPr>
          </a:p>
        </p:txBody>
      </p:sp>
      <p:sp>
        <p:nvSpPr>
          <p:cNvPr id="29" name="スライド番号プレースホルダー 1"/>
          <p:cNvSpPr txBox="1">
            <a:spLocks noGrp="1"/>
          </p:cNvSpPr>
          <p:nvPr/>
        </p:nvSpPr>
        <p:spPr bwMode="auto">
          <a:xfrm>
            <a:off x="8626604" y="6531097"/>
            <a:ext cx="517396"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HG丸ｺﾞｼｯｸM-PRO" panose="020F0600000000000000" pitchFamily="50" charset="-128"/>
                <a:ea typeface="HG丸ｺﾞｼｯｸM-PRO" panose="020F0600000000000000" pitchFamily="50" charset="-128"/>
              </a:rPr>
              <a:pPr algn="r">
                <a:defRPr/>
              </a:pPr>
              <a:t>26</a:t>
            </a:fld>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8084136" y="1818317"/>
            <a:ext cx="430887" cy="1009203"/>
          </a:xfrm>
          <a:prstGeom prst="rect">
            <a:avLst/>
          </a:prstGeom>
          <a:noFill/>
        </p:spPr>
        <p:txBody>
          <a:bodyPr vert="eaVert" wrap="square" rtlCol="0">
            <a:spAutoFit/>
          </a:bodyPr>
          <a:lstStyle/>
          <a:p>
            <a:r>
              <a:rPr lang="ja-JP" altLang="en-US" sz="1600" dirty="0">
                <a:solidFill>
                  <a:prstClr val="black"/>
                </a:solidFill>
                <a:latin typeface="HG丸ｺﾞｼｯｸM-PRO" pitchFamily="50" charset="-128"/>
                <a:ea typeface="HG丸ｺﾞｼｯｸM-PRO" pitchFamily="50" charset="-128"/>
              </a:rPr>
              <a:t>予後予測</a:t>
            </a:r>
            <a:endParaRPr kumimoji="1" lang="ja-JP" altLang="en-US" dirty="0"/>
          </a:p>
        </p:txBody>
      </p:sp>
    </p:spTree>
    <p:extLst>
      <p:ext uri="{BB962C8B-B14F-4D97-AF65-F5344CB8AC3E}">
        <p14:creationId xmlns:p14="http://schemas.microsoft.com/office/powerpoint/2010/main" val="24288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6"/>
          <p:cNvSpPr txBox="1">
            <a:spLocks noChangeArrowheads="1"/>
          </p:cNvSpPr>
          <p:nvPr/>
        </p:nvSpPr>
        <p:spPr bwMode="auto">
          <a:xfrm>
            <a:off x="1212396" y="4912423"/>
            <a:ext cx="1199379" cy="120317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実務</a:t>
            </a:r>
            <a:r>
              <a:rPr lang="ja-JP" altLang="en-US" sz="1400" b="1" dirty="0">
                <a:solidFill>
                  <a:srgbClr val="000000"/>
                </a:solidFill>
                <a:latin typeface="HG丸ｺﾞｼｯｸM-PRO" pitchFamily="50" charset="-128"/>
                <a:ea typeface="HG丸ｺﾞｼｯｸM-PRO" pitchFamily="50" charset="-128"/>
              </a:rPr>
              <a:t>研修</a:t>
            </a:r>
          </a:p>
          <a:p>
            <a:pPr algn="ctr" fontAlgn="base">
              <a:spcBef>
                <a:spcPct val="0"/>
              </a:spcBef>
              <a:spcAft>
                <a:spcPct val="0"/>
              </a:spcAft>
            </a:pPr>
            <a:endParaRPr lang="en-US" altLang="ja-JP" sz="1000" b="1" u="sng"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00" b="1" u="sng" dirty="0" smtClean="0">
                <a:solidFill>
                  <a:srgbClr val="000000"/>
                </a:solidFill>
                <a:latin typeface="HG丸ｺﾞｼｯｸM-PRO" pitchFamily="50" charset="-128"/>
                <a:ea typeface="HG丸ｺﾞｼｯｸM-PRO" pitchFamily="50" charset="-128"/>
              </a:rPr>
              <a:t>（８７時間</a:t>
            </a:r>
            <a:r>
              <a:rPr lang="ja-JP" altLang="en-US" sz="1000" b="1" u="sng" dirty="0">
                <a:solidFill>
                  <a:srgbClr val="000000"/>
                </a:solidFill>
                <a:latin typeface="HG丸ｺﾞｼｯｸM-PRO" pitchFamily="50" charset="-128"/>
                <a:ea typeface="HG丸ｺﾞｼｯｸM-PRO" pitchFamily="50" charset="-128"/>
              </a:rPr>
              <a:t>）</a:t>
            </a:r>
          </a:p>
          <a:p>
            <a:pPr algn="ctr" fontAlgn="base">
              <a:spcBef>
                <a:spcPct val="0"/>
              </a:spcBef>
              <a:spcAft>
                <a:spcPct val="0"/>
              </a:spcAft>
            </a:pPr>
            <a:endParaRPr lang="en-US" altLang="ja-JP" sz="1400" dirty="0">
              <a:solidFill>
                <a:srgbClr val="000000"/>
              </a:solidFill>
              <a:latin typeface="Arial" pitchFamily="34" charset="0"/>
            </a:endParaRPr>
          </a:p>
        </p:txBody>
      </p:sp>
      <p:sp>
        <p:nvSpPr>
          <p:cNvPr id="86" name="AutoShape 12"/>
          <p:cNvSpPr>
            <a:spLocks noChangeArrowheads="1"/>
          </p:cNvSpPr>
          <p:nvPr/>
        </p:nvSpPr>
        <p:spPr bwMode="auto">
          <a:xfrm rot="7390564">
            <a:off x="1796057" y="4179756"/>
            <a:ext cx="1908000" cy="288000"/>
          </a:xfrm>
          <a:prstGeom prst="rightArrow">
            <a:avLst>
              <a:gd name="adj1" fmla="val 50000"/>
              <a:gd name="adj2" fmla="val 75021"/>
            </a:avLst>
          </a:prstGeom>
          <a:solidFill>
            <a:schemeClr val="accent1"/>
          </a:solidFill>
          <a:ln w="9525">
            <a:solidFill>
              <a:schemeClr val="tx1"/>
            </a:solidFill>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43" name="Rectangle 2"/>
          <p:cNvSpPr>
            <a:spLocks noChangeArrowheads="1"/>
          </p:cNvSpPr>
          <p:nvPr/>
        </p:nvSpPr>
        <p:spPr bwMode="auto">
          <a:xfrm>
            <a:off x="2915817" y="4824015"/>
            <a:ext cx="2909655" cy="1558648"/>
          </a:xfrm>
          <a:prstGeom prst="rect">
            <a:avLst/>
          </a:prstGeom>
          <a:solidFill>
            <a:srgbClr val="F4DCE8"/>
          </a:solidFill>
          <a:ln w="38100">
            <a:solidFill>
              <a:schemeClr val="tx1"/>
            </a:solidFill>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41" name="Text Box 8"/>
          <p:cNvSpPr txBox="1">
            <a:spLocks noChangeArrowheads="1"/>
          </p:cNvSpPr>
          <p:nvPr/>
        </p:nvSpPr>
        <p:spPr bwMode="auto">
          <a:xfrm>
            <a:off x="3059832" y="4912423"/>
            <a:ext cx="1213281" cy="120317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Arial" pitchFamily="34" charset="0"/>
                <a:ea typeface="HG丸ｺﾞｼｯｸM-PRO" pitchFamily="50" charset="-128"/>
              </a:rPr>
              <a:t>専門研修課程</a:t>
            </a:r>
          </a:p>
          <a:p>
            <a:pPr algn="ctr" fontAlgn="base">
              <a:spcBef>
                <a:spcPct val="0"/>
              </a:spcBef>
              <a:spcAft>
                <a:spcPct val="0"/>
              </a:spcAft>
            </a:pPr>
            <a:r>
              <a:rPr lang="en-US" altLang="ja-JP" sz="1400" b="1" dirty="0">
                <a:solidFill>
                  <a:srgbClr val="000000"/>
                </a:solidFill>
                <a:latin typeface="Arial" pitchFamily="34" charset="0"/>
                <a:ea typeface="HG丸ｺﾞｼｯｸM-PRO" pitchFamily="50" charset="-128"/>
              </a:rPr>
              <a:t>Ⅰ</a:t>
            </a:r>
          </a:p>
          <a:p>
            <a:pPr algn="ctr" fontAlgn="base">
              <a:spcBef>
                <a:spcPct val="0"/>
              </a:spcBef>
              <a:spcAft>
                <a:spcPct val="0"/>
              </a:spcAft>
            </a:pPr>
            <a:endParaRPr lang="en-US" altLang="ja-JP" sz="1000" b="1" u="sng" dirty="0" smtClean="0">
              <a:solidFill>
                <a:srgbClr val="000000"/>
              </a:solidFill>
              <a:latin typeface="Arial" pitchFamily="34" charset="0"/>
              <a:ea typeface="HG丸ｺﾞｼｯｸM-PRO" pitchFamily="50" charset="-128"/>
            </a:endParaRPr>
          </a:p>
          <a:p>
            <a:pPr algn="ctr" fontAlgn="base">
              <a:spcBef>
                <a:spcPct val="0"/>
              </a:spcBef>
              <a:spcAft>
                <a:spcPct val="0"/>
              </a:spcAft>
            </a:pPr>
            <a:r>
              <a:rPr lang="ja-JP" altLang="en-US" sz="1000" b="1" u="sng" dirty="0" smtClean="0">
                <a:solidFill>
                  <a:srgbClr val="000000"/>
                </a:solidFill>
                <a:latin typeface="Arial" pitchFamily="34" charset="0"/>
                <a:ea typeface="HG丸ｺﾞｼｯｸM-PRO" pitchFamily="50" charset="-128"/>
              </a:rPr>
              <a:t>（５６時間</a:t>
            </a:r>
            <a:r>
              <a:rPr lang="ja-JP" altLang="en-US" sz="1000" b="1" u="sng" dirty="0">
                <a:solidFill>
                  <a:srgbClr val="000000"/>
                </a:solidFill>
                <a:latin typeface="Arial" pitchFamily="34" charset="0"/>
                <a:ea typeface="HG丸ｺﾞｼｯｸM-PRO" pitchFamily="50" charset="-128"/>
              </a:rPr>
              <a:t>）</a:t>
            </a:r>
          </a:p>
        </p:txBody>
      </p:sp>
      <p:sp>
        <p:nvSpPr>
          <p:cNvPr id="42" name="Text Box 9"/>
          <p:cNvSpPr txBox="1">
            <a:spLocks noChangeArrowheads="1"/>
          </p:cNvSpPr>
          <p:nvPr/>
        </p:nvSpPr>
        <p:spPr bwMode="auto">
          <a:xfrm>
            <a:off x="4572031" y="4912423"/>
            <a:ext cx="1187283" cy="1182208"/>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専門研修課程</a:t>
            </a:r>
          </a:p>
          <a:p>
            <a:pPr algn="ctr" fontAlgn="base">
              <a:spcBef>
                <a:spcPct val="0"/>
              </a:spcBef>
              <a:spcAft>
                <a:spcPct val="0"/>
              </a:spcAft>
            </a:pPr>
            <a:r>
              <a:rPr lang="en-US" altLang="ja-JP" sz="1400" b="1" dirty="0">
                <a:solidFill>
                  <a:srgbClr val="000000"/>
                </a:solidFill>
                <a:latin typeface="HG丸ｺﾞｼｯｸM-PRO" pitchFamily="50" charset="-128"/>
                <a:ea typeface="HG丸ｺﾞｼｯｸM-PRO" pitchFamily="50" charset="-128"/>
              </a:rPr>
              <a:t>Ⅱ</a:t>
            </a:r>
          </a:p>
          <a:p>
            <a:pPr algn="ctr" fontAlgn="base">
              <a:spcBef>
                <a:spcPct val="0"/>
              </a:spcBef>
              <a:spcAft>
                <a:spcPct val="0"/>
              </a:spcAft>
            </a:pPr>
            <a:endParaRPr lang="en-US" altLang="ja-JP" sz="1000" b="1" u="sng"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00" b="1" u="sng" dirty="0" smtClean="0">
                <a:solidFill>
                  <a:srgbClr val="000000"/>
                </a:solidFill>
                <a:latin typeface="HG丸ｺﾞｼｯｸM-PRO" pitchFamily="50" charset="-128"/>
                <a:ea typeface="HG丸ｺﾞｼｯｸM-PRO" pitchFamily="50" charset="-128"/>
              </a:rPr>
              <a:t>（３２時間</a:t>
            </a:r>
            <a:r>
              <a:rPr lang="ja-JP" altLang="en-US" sz="1000" b="1" u="sng" dirty="0">
                <a:solidFill>
                  <a:srgbClr val="000000"/>
                </a:solidFill>
                <a:latin typeface="HG丸ｺﾞｼｯｸM-PRO" pitchFamily="50" charset="-128"/>
                <a:ea typeface="HG丸ｺﾞｼｯｸM-PRO" pitchFamily="50" charset="-128"/>
              </a:rPr>
              <a:t>）　</a:t>
            </a:r>
            <a:r>
              <a:rPr lang="ja-JP" altLang="en-US" sz="1000" b="1" dirty="0">
                <a:solidFill>
                  <a:srgbClr val="000000"/>
                </a:solidFill>
                <a:latin typeface="HG丸ｺﾞｼｯｸM-PRO" pitchFamily="50" charset="-128"/>
                <a:ea typeface="HG丸ｺﾞｼｯｸM-PRO" pitchFamily="50" charset="-128"/>
              </a:rPr>
              <a:t>　　　　　　</a:t>
            </a:r>
            <a:r>
              <a:rPr lang="ja-JP" altLang="en-US" sz="1200" b="1" dirty="0">
                <a:solidFill>
                  <a:srgbClr val="000000"/>
                </a:solidFill>
                <a:latin typeface="HG丸ｺﾞｼｯｸM-PRO" pitchFamily="50" charset="-128"/>
                <a:ea typeface="HG丸ｺﾞｼｯｸM-PRO" pitchFamily="50" charset="-128"/>
              </a:rPr>
              <a:t>　　　　　　　　　　　　　　</a:t>
            </a:r>
            <a:r>
              <a:rPr lang="ja-JP" altLang="en-US" sz="1200" dirty="0">
                <a:solidFill>
                  <a:srgbClr val="000000"/>
                </a:solidFill>
                <a:latin typeface="HG丸ｺﾞｼｯｸM-PRO" pitchFamily="50" charset="-128"/>
                <a:ea typeface="HG丸ｺﾞｼｯｸM-PRO" pitchFamily="50" charset="-128"/>
              </a:rPr>
              <a:t> 　　　　　　　　　</a:t>
            </a:r>
          </a:p>
        </p:txBody>
      </p:sp>
      <p:sp>
        <p:nvSpPr>
          <p:cNvPr id="47" name="Text Box 10"/>
          <p:cNvSpPr txBox="1">
            <a:spLocks noChangeArrowheads="1"/>
          </p:cNvSpPr>
          <p:nvPr/>
        </p:nvSpPr>
        <p:spPr bwMode="auto">
          <a:xfrm>
            <a:off x="6154384" y="4912423"/>
            <a:ext cx="1201985" cy="120317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主任介護</a:t>
            </a:r>
            <a:r>
              <a:rPr lang="ja-JP" altLang="en-US" sz="1400" b="1" dirty="0" smtClean="0">
                <a:solidFill>
                  <a:srgbClr val="000000"/>
                </a:solidFill>
                <a:latin typeface="HG丸ｺﾞｼｯｸM-PRO" pitchFamily="50" charset="-128"/>
                <a:ea typeface="HG丸ｺﾞｼｯｸM-PRO" pitchFamily="50" charset="-128"/>
              </a:rPr>
              <a:t>支援</a:t>
            </a:r>
          </a:p>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専門員研修</a:t>
            </a:r>
            <a:endParaRPr lang="en-US" altLang="ja-JP" sz="10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u="sng"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00" b="1" u="sng" dirty="0" smtClean="0">
                <a:solidFill>
                  <a:srgbClr val="000000"/>
                </a:solidFill>
                <a:latin typeface="HG丸ｺﾞｼｯｸM-PRO" pitchFamily="50" charset="-128"/>
                <a:ea typeface="HG丸ｺﾞｼｯｸM-PRO" pitchFamily="50" charset="-128"/>
              </a:rPr>
              <a:t>（</a:t>
            </a:r>
            <a:r>
              <a:rPr lang="ja-JP" altLang="en-US" sz="1000" b="1" u="sng" dirty="0">
                <a:solidFill>
                  <a:srgbClr val="000000"/>
                </a:solidFill>
                <a:latin typeface="HG丸ｺﾞｼｯｸM-PRO" pitchFamily="50" charset="-128"/>
                <a:ea typeface="HG丸ｺﾞｼｯｸM-PRO" pitchFamily="50" charset="-128"/>
              </a:rPr>
              <a:t>７０</a:t>
            </a:r>
            <a:r>
              <a:rPr lang="ja-JP" altLang="en-US" sz="1000" b="1" u="sng" dirty="0" smtClean="0">
                <a:solidFill>
                  <a:srgbClr val="000000"/>
                </a:solidFill>
                <a:latin typeface="HG丸ｺﾞｼｯｸM-PRO" pitchFamily="50" charset="-128"/>
                <a:ea typeface="HG丸ｺﾞｼｯｸM-PRO" pitchFamily="50" charset="-128"/>
              </a:rPr>
              <a:t>時間</a:t>
            </a:r>
            <a:r>
              <a:rPr lang="ja-JP" altLang="en-US" sz="1000" b="1" u="sng" dirty="0">
                <a:solidFill>
                  <a:srgbClr val="000000"/>
                </a:solidFill>
                <a:latin typeface="HG丸ｺﾞｼｯｸM-PRO" pitchFamily="50" charset="-128"/>
                <a:ea typeface="HG丸ｺﾞｼｯｸM-PRO" pitchFamily="50" charset="-128"/>
              </a:rPr>
              <a:t>）</a:t>
            </a:r>
            <a:endParaRPr lang="ja-JP" altLang="en-US" sz="1000" u="sng" dirty="0">
              <a:solidFill>
                <a:srgbClr val="000000"/>
              </a:solidFill>
              <a:latin typeface="HG丸ｺﾞｼｯｸM-PRO" pitchFamily="50" charset="-128"/>
              <a:ea typeface="HG丸ｺﾞｼｯｸM-PRO" pitchFamily="50" charset="-128"/>
            </a:endParaRPr>
          </a:p>
        </p:txBody>
      </p:sp>
      <p:sp>
        <p:nvSpPr>
          <p:cNvPr id="84" name="AutoShape 12"/>
          <p:cNvSpPr>
            <a:spLocks noChangeArrowheads="1"/>
          </p:cNvSpPr>
          <p:nvPr/>
        </p:nvSpPr>
        <p:spPr bwMode="auto">
          <a:xfrm rot="7390564">
            <a:off x="6354681" y="4183860"/>
            <a:ext cx="1944000" cy="233698"/>
          </a:xfrm>
          <a:prstGeom prst="rightArrow">
            <a:avLst>
              <a:gd name="adj1" fmla="val 50000"/>
              <a:gd name="adj2" fmla="val 75021"/>
            </a:avLst>
          </a:prstGeom>
          <a:solidFill>
            <a:schemeClr val="accent1"/>
          </a:solidFill>
          <a:ln w="9525">
            <a:solidFill>
              <a:schemeClr val="tx1"/>
            </a:solidFill>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85" name="AutoShape 12"/>
          <p:cNvSpPr>
            <a:spLocks noChangeArrowheads="1"/>
          </p:cNvSpPr>
          <p:nvPr/>
        </p:nvSpPr>
        <p:spPr bwMode="auto">
          <a:xfrm rot="7390564">
            <a:off x="3609668" y="4299174"/>
            <a:ext cx="1728000" cy="256855"/>
          </a:xfrm>
          <a:prstGeom prst="rightArrow">
            <a:avLst>
              <a:gd name="adj1" fmla="val 50000"/>
              <a:gd name="adj2" fmla="val 75021"/>
            </a:avLst>
          </a:prstGeom>
          <a:solidFill>
            <a:schemeClr val="accent1"/>
          </a:solidFill>
          <a:ln w="9525">
            <a:solidFill>
              <a:schemeClr val="tx1"/>
            </a:solidFill>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73" name="Rectangle 19"/>
          <p:cNvSpPr>
            <a:spLocks noChangeArrowheads="1"/>
          </p:cNvSpPr>
          <p:nvPr/>
        </p:nvSpPr>
        <p:spPr bwMode="auto">
          <a:xfrm>
            <a:off x="7717558" y="4650777"/>
            <a:ext cx="1308605" cy="261646"/>
          </a:xfrm>
          <a:prstGeom prst="rect">
            <a:avLst/>
          </a:prstGeom>
          <a:noFill/>
          <a:ln w="9525">
            <a:noFill/>
            <a:miter lim="800000"/>
            <a:headEnd/>
            <a:tailEnd/>
          </a:ln>
        </p:spPr>
        <p:txBody>
          <a:bodyPr wrap="none" lIns="91379" tIns="45689" rIns="91379" bIns="45689" anchor="ctr"/>
          <a:lstStyle/>
          <a:p>
            <a:pPr algn="ctr" fontAlgn="base">
              <a:spcBef>
                <a:spcPct val="0"/>
              </a:spcBef>
              <a:spcAft>
                <a:spcPct val="0"/>
              </a:spcAft>
            </a:pPr>
            <a:r>
              <a:rPr lang="ja-JP" altLang="en-US" sz="1600" b="1" dirty="0" smtClean="0">
                <a:solidFill>
                  <a:srgbClr val="FF0000"/>
                </a:solidFill>
                <a:latin typeface="Arial" pitchFamily="34" charset="0"/>
              </a:rPr>
              <a:t>創設</a:t>
            </a:r>
            <a:endParaRPr lang="ja-JP" altLang="en-US" sz="1600" b="1" dirty="0">
              <a:solidFill>
                <a:srgbClr val="FF0000"/>
              </a:solidFill>
              <a:latin typeface="Arial" pitchFamily="34" charset="0"/>
            </a:endParaRPr>
          </a:p>
        </p:txBody>
      </p:sp>
      <p:sp>
        <p:nvSpPr>
          <p:cNvPr id="82" name="AutoShape 12"/>
          <p:cNvSpPr>
            <a:spLocks noChangeArrowheads="1"/>
          </p:cNvSpPr>
          <p:nvPr/>
        </p:nvSpPr>
        <p:spPr bwMode="auto">
          <a:xfrm rot="7390564">
            <a:off x="5142030" y="4293864"/>
            <a:ext cx="1692000" cy="242778"/>
          </a:xfrm>
          <a:prstGeom prst="rightArrow">
            <a:avLst>
              <a:gd name="adj1" fmla="val 50000"/>
              <a:gd name="adj2" fmla="val 75021"/>
            </a:avLst>
          </a:prstGeom>
          <a:solidFill>
            <a:schemeClr val="accent1"/>
          </a:solidFill>
          <a:ln w="9525">
            <a:solidFill>
              <a:schemeClr val="tx1"/>
            </a:solidFill>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34818" name="Rectangle 2"/>
          <p:cNvSpPr>
            <a:spLocks noChangeArrowheads="1"/>
          </p:cNvSpPr>
          <p:nvPr/>
        </p:nvSpPr>
        <p:spPr bwMode="auto">
          <a:xfrm>
            <a:off x="4572785" y="2265995"/>
            <a:ext cx="2909655" cy="1659092"/>
          </a:xfrm>
          <a:prstGeom prst="rect">
            <a:avLst/>
          </a:prstGeom>
          <a:solidFill>
            <a:srgbClr val="F4DCE8"/>
          </a:solidFill>
          <a:ln w="38100">
            <a:solidFill>
              <a:schemeClr val="tx1"/>
            </a:solidFill>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34819" name="Rectangle 3"/>
          <p:cNvSpPr>
            <a:spLocks noChangeArrowheads="1"/>
          </p:cNvSpPr>
          <p:nvPr/>
        </p:nvSpPr>
        <p:spPr bwMode="auto">
          <a:xfrm>
            <a:off x="2804646" y="2049971"/>
            <a:ext cx="6296836" cy="1981486"/>
          </a:xfrm>
          <a:prstGeom prst="rect">
            <a:avLst/>
          </a:prstGeom>
          <a:noFill/>
          <a:ln w="9525">
            <a:solidFill>
              <a:schemeClr val="tx1"/>
            </a:solidFill>
            <a:prstDash val="dash"/>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34821" name="Text Box 6"/>
          <p:cNvSpPr txBox="1">
            <a:spLocks noChangeArrowheads="1"/>
          </p:cNvSpPr>
          <p:nvPr/>
        </p:nvSpPr>
        <p:spPr bwMode="auto">
          <a:xfrm>
            <a:off x="1187623" y="2338066"/>
            <a:ext cx="1224137" cy="1174223"/>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実務</a:t>
            </a:r>
            <a:r>
              <a:rPr lang="ja-JP" altLang="en-US" sz="1400" b="1" dirty="0">
                <a:solidFill>
                  <a:srgbClr val="000000"/>
                </a:solidFill>
                <a:latin typeface="HG丸ｺﾞｼｯｸM-PRO" pitchFamily="50" charset="-128"/>
                <a:ea typeface="HG丸ｺﾞｼｯｸM-PRO" pitchFamily="50" charset="-128"/>
              </a:rPr>
              <a:t>研修</a:t>
            </a:r>
          </a:p>
          <a:p>
            <a:pPr algn="ctr" fontAlgn="base">
              <a:spcBef>
                <a:spcPct val="0"/>
              </a:spcBef>
              <a:spcAft>
                <a:spcPct val="0"/>
              </a:spcAft>
            </a:pPr>
            <a:endParaRPr lang="en-US" altLang="ja-JP" sz="10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00" b="1" dirty="0" smtClean="0">
                <a:solidFill>
                  <a:srgbClr val="000000"/>
                </a:solidFill>
                <a:latin typeface="HG丸ｺﾞｼｯｸM-PRO" pitchFamily="50" charset="-128"/>
                <a:ea typeface="HG丸ｺﾞｼｯｸM-PRO" pitchFamily="50" charset="-128"/>
              </a:rPr>
              <a:t>（</a:t>
            </a:r>
            <a:r>
              <a:rPr lang="ja-JP" altLang="en-US" sz="1000" b="1" dirty="0">
                <a:solidFill>
                  <a:srgbClr val="000000"/>
                </a:solidFill>
                <a:latin typeface="HG丸ｺﾞｼｯｸM-PRO" pitchFamily="50" charset="-128"/>
                <a:ea typeface="HG丸ｺﾞｼｯｸM-PRO" pitchFamily="50" charset="-128"/>
              </a:rPr>
              <a:t>４４時間）</a:t>
            </a:r>
          </a:p>
          <a:p>
            <a:pPr algn="ctr" fontAlgn="base">
              <a:spcBef>
                <a:spcPct val="0"/>
              </a:spcBef>
              <a:spcAft>
                <a:spcPct val="0"/>
              </a:spcAft>
            </a:pPr>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4822" name="Text Box 7"/>
          <p:cNvSpPr txBox="1">
            <a:spLocks noChangeArrowheads="1"/>
          </p:cNvSpPr>
          <p:nvPr/>
        </p:nvSpPr>
        <p:spPr bwMode="auto">
          <a:xfrm>
            <a:off x="3059833" y="2338003"/>
            <a:ext cx="1296792" cy="122222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実務従事者</a:t>
            </a:r>
          </a:p>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基礎研修</a:t>
            </a:r>
          </a:p>
          <a:p>
            <a:pPr algn="ctr" fontAlgn="base">
              <a:spcBef>
                <a:spcPct val="0"/>
              </a:spcBef>
              <a:spcAft>
                <a:spcPct val="0"/>
              </a:spcAft>
            </a:pPr>
            <a:endParaRPr lang="en-US" altLang="ja-JP" sz="1000" b="1" dirty="0" smtClean="0">
              <a:solidFill>
                <a:srgbClr val="000000"/>
              </a:solidFill>
              <a:latin typeface="Arial" pitchFamily="34" charset="0"/>
              <a:ea typeface="HG丸ｺﾞｼｯｸM-PRO" pitchFamily="50" charset="-128"/>
            </a:endParaRPr>
          </a:p>
          <a:p>
            <a:pPr algn="ctr" fontAlgn="base">
              <a:spcBef>
                <a:spcPct val="0"/>
              </a:spcBef>
              <a:spcAft>
                <a:spcPct val="0"/>
              </a:spcAft>
            </a:pPr>
            <a:r>
              <a:rPr lang="ja-JP" altLang="en-US" sz="1000" b="1" dirty="0" smtClean="0">
                <a:solidFill>
                  <a:srgbClr val="000000"/>
                </a:solidFill>
                <a:latin typeface="Arial" pitchFamily="34" charset="0"/>
                <a:ea typeface="HG丸ｺﾞｼｯｸM-PRO" pitchFamily="50" charset="-128"/>
              </a:rPr>
              <a:t>（</a:t>
            </a:r>
            <a:r>
              <a:rPr lang="ja-JP" altLang="en-US" sz="1000" b="1" dirty="0">
                <a:solidFill>
                  <a:srgbClr val="000000"/>
                </a:solidFill>
                <a:latin typeface="Arial" pitchFamily="34" charset="0"/>
                <a:ea typeface="HG丸ｺﾞｼｯｸM-PRO" pitchFamily="50" charset="-128"/>
              </a:rPr>
              <a:t>３３時間）</a:t>
            </a:r>
          </a:p>
        </p:txBody>
      </p:sp>
      <p:sp>
        <p:nvSpPr>
          <p:cNvPr id="34823" name="Text Box 8"/>
          <p:cNvSpPr txBox="1">
            <a:spLocks noChangeArrowheads="1"/>
          </p:cNvSpPr>
          <p:nvPr/>
        </p:nvSpPr>
        <p:spPr bwMode="auto">
          <a:xfrm>
            <a:off x="4722467" y="2338003"/>
            <a:ext cx="1213281" cy="120317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Arial" pitchFamily="34" charset="0"/>
                <a:ea typeface="HG丸ｺﾞｼｯｸM-PRO" pitchFamily="50" charset="-128"/>
              </a:rPr>
              <a:t>専門研修課程</a:t>
            </a:r>
          </a:p>
          <a:p>
            <a:pPr algn="ctr" fontAlgn="base">
              <a:spcBef>
                <a:spcPct val="0"/>
              </a:spcBef>
              <a:spcAft>
                <a:spcPct val="0"/>
              </a:spcAft>
            </a:pPr>
            <a:r>
              <a:rPr lang="en-US" altLang="ja-JP" sz="1400" b="1" dirty="0">
                <a:solidFill>
                  <a:srgbClr val="000000"/>
                </a:solidFill>
                <a:latin typeface="Arial" pitchFamily="34" charset="0"/>
                <a:ea typeface="HG丸ｺﾞｼｯｸM-PRO" pitchFamily="50" charset="-128"/>
              </a:rPr>
              <a:t>Ⅰ</a:t>
            </a:r>
          </a:p>
          <a:p>
            <a:pPr algn="ctr" fontAlgn="base">
              <a:spcBef>
                <a:spcPct val="0"/>
              </a:spcBef>
              <a:spcAft>
                <a:spcPct val="0"/>
              </a:spcAft>
            </a:pPr>
            <a:endParaRPr lang="en-US" altLang="ja-JP" sz="1000" b="1" dirty="0" smtClean="0">
              <a:solidFill>
                <a:srgbClr val="000000"/>
              </a:solidFill>
              <a:latin typeface="Arial" pitchFamily="34" charset="0"/>
              <a:ea typeface="HG丸ｺﾞｼｯｸM-PRO" pitchFamily="50" charset="-128"/>
            </a:endParaRPr>
          </a:p>
          <a:p>
            <a:pPr algn="ctr" fontAlgn="base">
              <a:spcBef>
                <a:spcPct val="0"/>
              </a:spcBef>
              <a:spcAft>
                <a:spcPct val="0"/>
              </a:spcAft>
            </a:pPr>
            <a:r>
              <a:rPr lang="ja-JP" altLang="en-US" sz="1000" b="1" dirty="0" smtClean="0">
                <a:solidFill>
                  <a:srgbClr val="000000"/>
                </a:solidFill>
                <a:latin typeface="Arial" pitchFamily="34" charset="0"/>
                <a:ea typeface="HG丸ｺﾞｼｯｸM-PRO" pitchFamily="50" charset="-128"/>
              </a:rPr>
              <a:t>（</a:t>
            </a:r>
            <a:r>
              <a:rPr lang="ja-JP" altLang="en-US" sz="1000" b="1" dirty="0">
                <a:solidFill>
                  <a:srgbClr val="000000"/>
                </a:solidFill>
                <a:latin typeface="Arial" pitchFamily="34" charset="0"/>
                <a:ea typeface="HG丸ｺﾞｼｯｸM-PRO" pitchFamily="50" charset="-128"/>
              </a:rPr>
              <a:t>３３時間）</a:t>
            </a:r>
          </a:p>
        </p:txBody>
      </p:sp>
      <p:sp>
        <p:nvSpPr>
          <p:cNvPr id="34824" name="Text Box 9"/>
          <p:cNvSpPr txBox="1">
            <a:spLocks noChangeArrowheads="1"/>
          </p:cNvSpPr>
          <p:nvPr/>
        </p:nvSpPr>
        <p:spPr bwMode="auto">
          <a:xfrm>
            <a:off x="6154407" y="2338003"/>
            <a:ext cx="1187283" cy="122222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専門研修課程</a:t>
            </a:r>
          </a:p>
          <a:p>
            <a:pPr algn="ctr" fontAlgn="base">
              <a:spcBef>
                <a:spcPct val="0"/>
              </a:spcBef>
              <a:spcAft>
                <a:spcPct val="0"/>
              </a:spcAft>
            </a:pPr>
            <a:r>
              <a:rPr lang="en-US" altLang="ja-JP" sz="1400" b="1" dirty="0">
                <a:solidFill>
                  <a:srgbClr val="000000"/>
                </a:solidFill>
                <a:latin typeface="HG丸ｺﾞｼｯｸM-PRO" pitchFamily="50" charset="-128"/>
                <a:ea typeface="HG丸ｺﾞｼｯｸM-PRO" pitchFamily="50" charset="-128"/>
              </a:rPr>
              <a:t>Ⅱ</a:t>
            </a:r>
          </a:p>
          <a:p>
            <a:pPr algn="ctr" fontAlgn="base">
              <a:spcBef>
                <a:spcPct val="0"/>
              </a:spcBef>
              <a:spcAft>
                <a:spcPct val="0"/>
              </a:spcAft>
            </a:pPr>
            <a:endParaRPr lang="en-US" altLang="ja-JP" sz="10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00" b="1" dirty="0" smtClean="0">
                <a:solidFill>
                  <a:srgbClr val="000000"/>
                </a:solidFill>
                <a:latin typeface="HG丸ｺﾞｼｯｸM-PRO" pitchFamily="50" charset="-128"/>
                <a:ea typeface="HG丸ｺﾞｼｯｸM-PRO" pitchFamily="50" charset="-128"/>
              </a:rPr>
              <a:t>（</a:t>
            </a:r>
            <a:r>
              <a:rPr lang="ja-JP" altLang="en-US" sz="1000" b="1" dirty="0">
                <a:solidFill>
                  <a:srgbClr val="000000"/>
                </a:solidFill>
                <a:latin typeface="HG丸ｺﾞｼｯｸM-PRO" pitchFamily="50" charset="-128"/>
                <a:ea typeface="HG丸ｺﾞｼｯｸM-PRO" pitchFamily="50" charset="-128"/>
              </a:rPr>
              <a:t>２０時間）　　　　　　　</a:t>
            </a:r>
            <a:r>
              <a:rPr lang="ja-JP" altLang="en-US" sz="1200" b="1" dirty="0">
                <a:solidFill>
                  <a:srgbClr val="000000"/>
                </a:solidFill>
                <a:latin typeface="HG丸ｺﾞｼｯｸM-PRO" pitchFamily="50" charset="-128"/>
                <a:ea typeface="HG丸ｺﾞｼｯｸM-PRO" pitchFamily="50" charset="-128"/>
              </a:rPr>
              <a:t>　　　　　　　　　　　　　　</a:t>
            </a:r>
            <a:r>
              <a:rPr lang="ja-JP" altLang="en-US" sz="1200" dirty="0">
                <a:solidFill>
                  <a:srgbClr val="000000"/>
                </a:solidFill>
                <a:latin typeface="HG丸ｺﾞｼｯｸM-PRO" pitchFamily="50" charset="-128"/>
                <a:ea typeface="HG丸ｺﾞｼｯｸM-PRO" pitchFamily="50" charset="-128"/>
              </a:rPr>
              <a:t> 　　　　　　　　　</a:t>
            </a:r>
          </a:p>
        </p:txBody>
      </p:sp>
      <p:sp>
        <p:nvSpPr>
          <p:cNvPr id="34825" name="Text Box 10"/>
          <p:cNvSpPr txBox="1">
            <a:spLocks noChangeArrowheads="1"/>
          </p:cNvSpPr>
          <p:nvPr/>
        </p:nvSpPr>
        <p:spPr bwMode="auto">
          <a:xfrm>
            <a:off x="7717558" y="2338003"/>
            <a:ext cx="1315709" cy="122222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主任介護支援</a:t>
            </a:r>
          </a:p>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専門員</a:t>
            </a:r>
            <a:r>
              <a:rPr lang="ja-JP" altLang="en-US" sz="1400" b="1" dirty="0" smtClean="0">
                <a:solidFill>
                  <a:srgbClr val="000000"/>
                </a:solidFill>
                <a:latin typeface="HG丸ｺﾞｼｯｸM-PRO" pitchFamily="50" charset="-128"/>
                <a:ea typeface="HG丸ｺﾞｼｯｸM-PRO" pitchFamily="50" charset="-128"/>
              </a:rPr>
              <a:t>研修</a:t>
            </a:r>
            <a:endParaRPr lang="en-US" altLang="ja-JP" sz="10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0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00" b="1" dirty="0" smtClean="0">
                <a:solidFill>
                  <a:srgbClr val="000000"/>
                </a:solidFill>
                <a:latin typeface="HG丸ｺﾞｼｯｸM-PRO" pitchFamily="50" charset="-128"/>
                <a:ea typeface="HG丸ｺﾞｼｯｸM-PRO" pitchFamily="50" charset="-128"/>
              </a:rPr>
              <a:t>（</a:t>
            </a:r>
            <a:r>
              <a:rPr lang="ja-JP" altLang="en-US" sz="1000" b="1" dirty="0">
                <a:solidFill>
                  <a:srgbClr val="000000"/>
                </a:solidFill>
                <a:latin typeface="HG丸ｺﾞｼｯｸM-PRO" pitchFamily="50" charset="-128"/>
                <a:ea typeface="HG丸ｺﾞｼｯｸM-PRO" pitchFamily="50" charset="-128"/>
              </a:rPr>
              <a:t>６４時間）</a:t>
            </a:r>
            <a:endParaRPr lang="ja-JP" altLang="en-US" sz="1000" dirty="0">
              <a:solidFill>
                <a:srgbClr val="000000"/>
              </a:solidFill>
              <a:latin typeface="HG丸ｺﾞｼｯｸM-PRO" pitchFamily="50" charset="-128"/>
              <a:ea typeface="HG丸ｺﾞｼｯｸM-PRO" pitchFamily="50" charset="-128"/>
            </a:endParaRPr>
          </a:p>
        </p:txBody>
      </p:sp>
      <p:sp>
        <p:nvSpPr>
          <p:cNvPr id="34834" name="Rectangle 19"/>
          <p:cNvSpPr>
            <a:spLocks noChangeArrowheads="1"/>
          </p:cNvSpPr>
          <p:nvPr/>
        </p:nvSpPr>
        <p:spPr bwMode="auto">
          <a:xfrm>
            <a:off x="5170538" y="1977963"/>
            <a:ext cx="1596021" cy="216024"/>
          </a:xfrm>
          <a:prstGeom prst="rect">
            <a:avLst/>
          </a:prstGeom>
          <a:solidFill>
            <a:schemeClr val="bg1"/>
          </a:solidFill>
          <a:ln w="9525">
            <a:solidFill>
              <a:schemeClr val="tx1"/>
            </a:solidFill>
            <a:miter lim="800000"/>
            <a:headEnd/>
            <a:tailEnd/>
          </a:ln>
        </p:spPr>
        <p:txBody>
          <a:bodyPr wrap="none" lIns="91379" tIns="45689" rIns="91379" bIns="45689" anchor="ctr"/>
          <a:lstStyle/>
          <a:p>
            <a:pPr algn="ctr" fontAlgn="base">
              <a:spcBef>
                <a:spcPct val="0"/>
              </a:spcBef>
              <a:spcAft>
                <a:spcPct val="0"/>
              </a:spcAft>
            </a:pPr>
            <a:r>
              <a:rPr lang="ja-JP" altLang="en-US" sz="1400" dirty="0">
                <a:solidFill>
                  <a:srgbClr val="000000"/>
                </a:solidFill>
                <a:latin typeface="Arial" pitchFamily="34" charset="0"/>
              </a:rPr>
              <a:t>実務</a:t>
            </a:r>
            <a:r>
              <a:rPr lang="ja-JP" altLang="en-US" sz="1400" dirty="0" smtClean="0">
                <a:solidFill>
                  <a:srgbClr val="000000"/>
                </a:solidFill>
                <a:latin typeface="Arial" pitchFamily="34" charset="0"/>
              </a:rPr>
              <a:t>従事者が対象</a:t>
            </a:r>
            <a:endParaRPr lang="ja-JP" altLang="en-US" sz="1400" dirty="0">
              <a:solidFill>
                <a:srgbClr val="000000"/>
              </a:solidFill>
              <a:latin typeface="Arial" pitchFamily="34" charset="0"/>
            </a:endParaRPr>
          </a:p>
        </p:txBody>
      </p:sp>
      <p:sp>
        <p:nvSpPr>
          <p:cNvPr id="34837" name="Text Box 6"/>
          <p:cNvSpPr txBox="1">
            <a:spLocks noChangeArrowheads="1"/>
          </p:cNvSpPr>
          <p:nvPr/>
        </p:nvSpPr>
        <p:spPr bwMode="auto">
          <a:xfrm>
            <a:off x="87470" y="1980314"/>
            <a:ext cx="452082" cy="4428000"/>
          </a:xfrm>
          <a:prstGeom prst="rect">
            <a:avLst/>
          </a:prstGeom>
          <a:solidFill>
            <a:srgbClr val="CCFFCC"/>
          </a:solidFill>
          <a:ln w="19050">
            <a:solidFill>
              <a:schemeClr val="tx1"/>
            </a:solidFill>
            <a:miter lim="800000"/>
            <a:headEnd/>
            <a:tailEnd/>
          </a:ln>
        </p:spPr>
        <p:txBody>
          <a:bodyPr vert="eaVert" lIns="53964" tIns="540000" rIns="53964" bIns="540000" anchor="ctr"/>
          <a:lstStyle/>
          <a:p>
            <a:pPr algn="ctr" fontAlgn="base">
              <a:spcBef>
                <a:spcPct val="0"/>
              </a:spcBef>
              <a:spcAft>
                <a:spcPct val="0"/>
              </a:spcAft>
            </a:pPr>
            <a:endParaRPr lang="en-US" altLang="ja-JP" sz="1400" b="1" dirty="0">
              <a:solidFill>
                <a:srgbClr val="000000"/>
              </a:solidFill>
              <a:latin typeface="HG丸ｺﾞｼｯｸM-PRO" pitchFamily="50" charset="-128"/>
              <a:ea typeface="HG丸ｺﾞｼｯｸM-PRO" pitchFamily="50" charset="-128"/>
            </a:endParaRPr>
          </a:p>
          <a:p>
            <a:pPr algn="dist"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介護支援専門員実務研修受講試験</a:t>
            </a:r>
            <a:endParaRPr lang="ja-JP" altLang="en-US" sz="1000" b="1" dirty="0">
              <a:solidFill>
                <a:srgbClr val="000000"/>
              </a:solidFill>
              <a:latin typeface="HG丸ｺﾞｼｯｸM-PRO" pitchFamily="50" charset="-128"/>
              <a:ea typeface="HG丸ｺﾞｼｯｸM-PRO" pitchFamily="50" charset="-128"/>
            </a:endParaRPr>
          </a:p>
          <a:p>
            <a:pPr algn="dist" fontAlgn="base">
              <a:spcBef>
                <a:spcPct val="0"/>
              </a:spcBef>
              <a:spcAft>
                <a:spcPct val="0"/>
              </a:spcAft>
            </a:pPr>
            <a:endParaRPr lang="en-US" altLang="ja-JP" sz="1400" b="1" dirty="0">
              <a:solidFill>
                <a:srgbClr val="000000"/>
              </a:solidFill>
              <a:latin typeface="HG丸ｺﾞｼｯｸM-PRO" pitchFamily="50" charset="-128"/>
              <a:ea typeface="HG丸ｺﾞｼｯｸM-PRO" pitchFamily="50" charset="-128"/>
            </a:endParaRPr>
          </a:p>
        </p:txBody>
      </p:sp>
      <p:sp>
        <p:nvSpPr>
          <p:cNvPr id="44" name="Rectangle 20"/>
          <p:cNvSpPr>
            <a:spLocks noChangeArrowheads="1"/>
          </p:cNvSpPr>
          <p:nvPr/>
        </p:nvSpPr>
        <p:spPr bwMode="auto">
          <a:xfrm>
            <a:off x="2893605" y="6115595"/>
            <a:ext cx="2926039" cy="257764"/>
          </a:xfrm>
          <a:prstGeom prst="rect">
            <a:avLst/>
          </a:prstGeom>
          <a:noFill/>
          <a:ln w="9525">
            <a:noFill/>
            <a:miter lim="800000"/>
            <a:headEnd/>
            <a:tailEnd/>
          </a:ln>
        </p:spPr>
        <p:txBody>
          <a:bodyPr wrap="none" lIns="91379" tIns="45689" rIns="91379" bIns="45689" anchor="ctr"/>
          <a:lstStyle/>
          <a:p>
            <a:pPr algn="ctr" fontAlgn="base">
              <a:spcBef>
                <a:spcPct val="0"/>
              </a:spcBef>
              <a:spcAft>
                <a:spcPct val="0"/>
              </a:spcAft>
            </a:pPr>
            <a:r>
              <a:rPr lang="ja-JP" altLang="en-US" sz="1400" b="1" dirty="0">
                <a:solidFill>
                  <a:srgbClr val="000000"/>
                </a:solidFill>
                <a:latin typeface="Arial" pitchFamily="34" charset="0"/>
                <a:ea typeface="HG丸ｺﾞｼｯｸM-PRO" pitchFamily="50" charset="-128"/>
              </a:rPr>
              <a:t>更　　新　　研　　修</a:t>
            </a:r>
          </a:p>
        </p:txBody>
      </p:sp>
      <p:sp>
        <p:nvSpPr>
          <p:cNvPr id="48" name="Text Box 10"/>
          <p:cNvSpPr txBox="1">
            <a:spLocks noChangeArrowheads="1"/>
          </p:cNvSpPr>
          <p:nvPr/>
        </p:nvSpPr>
        <p:spPr bwMode="auto">
          <a:xfrm>
            <a:off x="7717558" y="4912423"/>
            <a:ext cx="1308605" cy="1203172"/>
          </a:xfrm>
          <a:prstGeom prst="rect">
            <a:avLst/>
          </a:prstGeom>
          <a:solidFill>
            <a:srgbClr val="FFFF99"/>
          </a:solidFill>
          <a:ln w="19050">
            <a:solidFill>
              <a:schemeClr val="tx1"/>
            </a:solidFill>
            <a:miter lim="800000"/>
            <a:headEnd/>
            <a:tailEnd/>
          </a:ln>
        </p:spPr>
        <p:txBody>
          <a:bodyPr lIns="53964" tIns="45660" rIns="53964" bIns="45660" anchor="ctr"/>
          <a:lstStyle/>
          <a:p>
            <a:pPr algn="ctr" fontAlgn="base">
              <a:spcBef>
                <a:spcPct val="0"/>
              </a:spcBef>
              <a:spcAft>
                <a:spcPct val="0"/>
              </a:spcAft>
            </a:pPr>
            <a:r>
              <a:rPr lang="ja-JP" altLang="en-US" sz="1400" b="1" dirty="0">
                <a:solidFill>
                  <a:srgbClr val="000000"/>
                </a:solidFill>
                <a:latin typeface="HG丸ｺﾞｼｯｸM-PRO" pitchFamily="50" charset="-128"/>
                <a:ea typeface="HG丸ｺﾞｼｯｸM-PRO" pitchFamily="50" charset="-128"/>
              </a:rPr>
              <a:t>主任介護</a:t>
            </a:r>
            <a:r>
              <a:rPr lang="ja-JP" altLang="en-US" sz="1400" b="1" dirty="0" smtClean="0">
                <a:solidFill>
                  <a:srgbClr val="000000"/>
                </a:solidFill>
                <a:latin typeface="HG丸ｺﾞｼｯｸM-PRO" pitchFamily="50" charset="-128"/>
                <a:ea typeface="HG丸ｺﾞｼｯｸM-PRO" pitchFamily="50" charset="-128"/>
              </a:rPr>
              <a:t>支援</a:t>
            </a:r>
          </a:p>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専門員更新</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研修</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400" b="1"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000" b="1" u="sng" dirty="0" smtClean="0">
                <a:solidFill>
                  <a:srgbClr val="000000"/>
                </a:solidFill>
                <a:latin typeface="HG丸ｺﾞｼｯｸM-PRO" pitchFamily="50" charset="-128"/>
                <a:ea typeface="HG丸ｺﾞｼｯｸM-PRO" pitchFamily="50" charset="-128"/>
              </a:rPr>
              <a:t>（４６時間）</a:t>
            </a:r>
            <a:endParaRPr lang="en-US" altLang="ja-JP" sz="1000" b="1" u="sng" dirty="0" smtClean="0">
              <a:solidFill>
                <a:srgbClr val="000000"/>
              </a:solidFill>
              <a:latin typeface="HG丸ｺﾞｼｯｸM-PRO" pitchFamily="50" charset="-128"/>
              <a:ea typeface="HG丸ｺﾞｼｯｸM-PRO" pitchFamily="50" charset="-128"/>
            </a:endParaRPr>
          </a:p>
        </p:txBody>
      </p:sp>
      <p:sp>
        <p:nvSpPr>
          <p:cNvPr id="50" name="Rectangle 3"/>
          <p:cNvSpPr>
            <a:spLocks noChangeArrowheads="1"/>
          </p:cNvSpPr>
          <p:nvPr/>
        </p:nvSpPr>
        <p:spPr bwMode="auto">
          <a:xfrm>
            <a:off x="2790002" y="4603428"/>
            <a:ext cx="6296836" cy="1872208"/>
          </a:xfrm>
          <a:prstGeom prst="rect">
            <a:avLst/>
          </a:prstGeom>
          <a:noFill/>
          <a:ln w="9525">
            <a:solidFill>
              <a:schemeClr val="tx1"/>
            </a:solidFill>
            <a:prstDash val="dash"/>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cxnSp>
        <p:nvCxnSpPr>
          <p:cNvPr id="8" name="直線矢印コネクタ 7"/>
          <p:cNvCxnSpPr/>
          <p:nvPr/>
        </p:nvCxnSpPr>
        <p:spPr>
          <a:xfrm>
            <a:off x="2377471" y="5445088"/>
            <a:ext cx="75813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444586" y="2914067"/>
            <a:ext cx="615253"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51663" y="5445088"/>
            <a:ext cx="66073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74476" y="5107483"/>
            <a:ext cx="197139" cy="5715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anchor="ctr"/>
          <a:lstStyle/>
          <a:p>
            <a:pPr algn="ctr" fontAlgn="base">
              <a:spcBef>
                <a:spcPct val="0"/>
              </a:spcBef>
              <a:spcAft>
                <a:spcPct val="0"/>
              </a:spcAft>
              <a:defRPr/>
            </a:pPr>
            <a:r>
              <a:rPr lang="ja-JP" altLang="en-US" sz="1200" dirty="0">
                <a:solidFill>
                  <a:srgbClr val="000000"/>
                </a:solidFill>
                <a:latin typeface="Arial"/>
              </a:rPr>
              <a:t>合格</a:t>
            </a:r>
          </a:p>
        </p:txBody>
      </p:sp>
      <p:cxnSp>
        <p:nvCxnSpPr>
          <p:cNvPr id="61" name="直線矢印コネクタ 60"/>
          <p:cNvCxnSpPr/>
          <p:nvPr/>
        </p:nvCxnSpPr>
        <p:spPr>
          <a:xfrm>
            <a:off x="551647" y="2914067"/>
            <a:ext cx="61425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755590" y="2698043"/>
            <a:ext cx="197139" cy="5715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79" tIns="45689" rIns="91379" bIns="45689" anchor="ctr"/>
          <a:lstStyle/>
          <a:p>
            <a:pPr algn="ctr" fontAlgn="base">
              <a:spcBef>
                <a:spcPct val="0"/>
              </a:spcBef>
              <a:spcAft>
                <a:spcPct val="0"/>
              </a:spcAft>
              <a:defRPr/>
            </a:pPr>
            <a:r>
              <a:rPr lang="ja-JP" altLang="en-US" sz="1200" dirty="0">
                <a:solidFill>
                  <a:srgbClr val="000000"/>
                </a:solidFill>
                <a:latin typeface="Arial"/>
              </a:rPr>
              <a:t>合格</a:t>
            </a:r>
          </a:p>
        </p:txBody>
      </p:sp>
      <p:cxnSp>
        <p:nvCxnSpPr>
          <p:cNvPr id="62" name="直線矢印コネクタ 61"/>
          <p:cNvCxnSpPr/>
          <p:nvPr/>
        </p:nvCxnSpPr>
        <p:spPr>
          <a:xfrm>
            <a:off x="4257225" y="5467523"/>
            <a:ext cx="330367"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370649" y="2914067"/>
            <a:ext cx="330367"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5920797" y="2914067"/>
            <a:ext cx="330367"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5825809" y="5467523"/>
            <a:ext cx="330367"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7337977" y="5467523"/>
            <a:ext cx="330367"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7356369" y="2914067"/>
            <a:ext cx="330367"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1" name="角丸四角形 80"/>
          <p:cNvSpPr/>
          <p:nvPr/>
        </p:nvSpPr>
        <p:spPr>
          <a:xfrm>
            <a:off x="63050" y="692696"/>
            <a:ext cx="9023779" cy="122400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prstClr val="black"/>
                </a:solidFill>
                <a:latin typeface="HG丸ｺﾞｼｯｸM-PRO" pitchFamily="50" charset="-128"/>
                <a:ea typeface="HG丸ｺﾞｼｯｸM-PRO" pitchFamily="50" charset="-128"/>
              </a:rPr>
              <a:t>○　地域包括ケアシステムの中で、医療職をはじめとする多職種と連携・協働しながら、利用者の尊厳を旨とした自立支援に資するケアマネジメントを実践できる専門職を養成するため、介護支援専門員に係る研修制度を見直す。</a:t>
            </a:r>
            <a:endParaRPr lang="en-US" altLang="ja-JP" sz="1200" dirty="0" smtClean="0">
              <a:solidFill>
                <a:prstClr val="black"/>
              </a:solidFill>
              <a:latin typeface="HG丸ｺﾞｼｯｸM-PRO" pitchFamily="50" charset="-128"/>
              <a:ea typeface="HG丸ｺﾞｼｯｸM-PRO" pitchFamily="50" charset="-128"/>
            </a:endParaRPr>
          </a:p>
          <a:p>
            <a:pPr>
              <a:defRPr/>
            </a:pPr>
            <a:r>
              <a:rPr lang="ja-JP" altLang="en-US" sz="1200" dirty="0" smtClean="0">
                <a:solidFill>
                  <a:prstClr val="black"/>
                </a:solidFill>
                <a:latin typeface="HG丸ｺﾞｼｯｸM-PRO" pitchFamily="50" charset="-128"/>
                <a:ea typeface="HG丸ｺﾞｼｯｸM-PRO" pitchFamily="50" charset="-128"/>
              </a:rPr>
              <a:t>○　入口の研修である介護支援専門員実務研修を充実するため、任意の研修となっている介護支援専門員実務従事者基礎研修を介護支援専門員実務研修に統合。</a:t>
            </a:r>
            <a:endParaRPr lang="en-US" altLang="ja-JP" sz="1200" dirty="0" smtClean="0">
              <a:solidFill>
                <a:prstClr val="black"/>
              </a:solidFill>
              <a:latin typeface="HG丸ｺﾞｼｯｸM-PRO" pitchFamily="50" charset="-128"/>
              <a:ea typeface="HG丸ｺﾞｼｯｸM-PRO" pitchFamily="50" charset="-128"/>
            </a:endParaRPr>
          </a:p>
          <a:p>
            <a:pPr>
              <a:defRPr/>
            </a:pPr>
            <a:r>
              <a:rPr lang="ja-JP" altLang="en-US" sz="1200" dirty="0" smtClean="0">
                <a:solidFill>
                  <a:prstClr val="black"/>
                </a:solidFill>
                <a:latin typeface="HG丸ｺﾞｼｯｸM-PRO" pitchFamily="50" charset="-128"/>
                <a:ea typeface="HG丸ｺﾞｼｯｸM-PRO" pitchFamily="50" charset="-128"/>
              </a:rPr>
              <a:t>○　主任介護支援専門員に</a:t>
            </a:r>
            <a:r>
              <a:rPr lang="ja-JP" altLang="en-US" sz="1200" dirty="0">
                <a:solidFill>
                  <a:prstClr val="black"/>
                </a:solidFill>
                <a:latin typeface="HG丸ｺﾞｼｯｸM-PRO" pitchFamily="50" charset="-128"/>
                <a:ea typeface="HG丸ｺﾞｼｯｸM-PRO" pitchFamily="50" charset="-128"/>
              </a:rPr>
              <a:t>更新制</a:t>
            </a:r>
            <a:r>
              <a:rPr lang="ja-JP" altLang="en-US" sz="1200" dirty="0" smtClean="0">
                <a:solidFill>
                  <a:prstClr val="black"/>
                </a:solidFill>
                <a:latin typeface="HG丸ｺﾞｼｯｸM-PRO" pitchFamily="50" charset="-128"/>
                <a:ea typeface="HG丸ｺﾞｼｯｸM-PRO" pitchFamily="50" charset="-128"/>
              </a:rPr>
              <a:t>を導入し、更新時の研修として更新研修を創設。</a:t>
            </a:r>
            <a:endParaRPr lang="en-US" altLang="ja-JP" sz="1200" dirty="0" smtClean="0">
              <a:solidFill>
                <a:prstClr val="black"/>
              </a:solidFill>
              <a:latin typeface="HG丸ｺﾞｼｯｸM-PRO" pitchFamily="50" charset="-128"/>
              <a:ea typeface="HG丸ｺﾞｼｯｸM-PRO" pitchFamily="50" charset="-128"/>
            </a:endParaRPr>
          </a:p>
          <a:p>
            <a:pPr>
              <a:defRPr/>
            </a:pPr>
            <a:r>
              <a:rPr lang="ja-JP" altLang="en-US" sz="1200" dirty="0" smtClean="0">
                <a:solidFill>
                  <a:prstClr val="black"/>
                </a:solidFill>
                <a:latin typeface="HG丸ｺﾞｼｯｸM-PRO" pitchFamily="50" charset="-128"/>
                <a:ea typeface="HG丸ｺﾞｼｯｸM-PRO" pitchFamily="50" charset="-128"/>
              </a:rPr>
              <a:t>○　専門職として修得すべき知識、技術を確認するため、各研修修了時に修了評価を実施。</a:t>
            </a:r>
            <a:endParaRPr lang="en-US" altLang="ja-JP" sz="1200" dirty="0" smtClean="0">
              <a:solidFill>
                <a:prstClr val="black"/>
              </a:solidFill>
              <a:latin typeface="HG丸ｺﾞｼｯｸM-PRO" pitchFamily="50" charset="-128"/>
              <a:ea typeface="HG丸ｺﾞｼｯｸM-PRO" pitchFamily="50" charset="-128"/>
            </a:endParaRPr>
          </a:p>
        </p:txBody>
      </p:sp>
      <p:sp>
        <p:nvSpPr>
          <p:cNvPr id="51" name="Rectangle 19"/>
          <p:cNvSpPr>
            <a:spLocks noChangeArrowheads="1"/>
          </p:cNvSpPr>
          <p:nvPr/>
        </p:nvSpPr>
        <p:spPr bwMode="auto">
          <a:xfrm>
            <a:off x="6000345" y="6248489"/>
            <a:ext cx="1596021" cy="288032"/>
          </a:xfrm>
          <a:prstGeom prst="rect">
            <a:avLst/>
          </a:prstGeom>
          <a:solidFill>
            <a:schemeClr val="bg1"/>
          </a:solidFill>
          <a:ln w="9525">
            <a:solidFill>
              <a:schemeClr val="tx1"/>
            </a:solidFill>
            <a:miter lim="800000"/>
            <a:headEnd/>
            <a:tailEnd/>
          </a:ln>
        </p:spPr>
        <p:txBody>
          <a:bodyPr wrap="none" lIns="91379" tIns="45689" rIns="91379" bIns="45689" anchor="ctr"/>
          <a:lstStyle/>
          <a:p>
            <a:pPr algn="ctr" fontAlgn="base">
              <a:spcBef>
                <a:spcPct val="0"/>
              </a:spcBef>
              <a:spcAft>
                <a:spcPct val="0"/>
              </a:spcAft>
            </a:pPr>
            <a:r>
              <a:rPr lang="ja-JP" altLang="en-US" sz="1400" dirty="0">
                <a:solidFill>
                  <a:srgbClr val="000000"/>
                </a:solidFill>
                <a:latin typeface="Arial" pitchFamily="34" charset="0"/>
              </a:rPr>
              <a:t>実務</a:t>
            </a:r>
            <a:r>
              <a:rPr lang="ja-JP" altLang="en-US" sz="1400" dirty="0" smtClean="0">
                <a:solidFill>
                  <a:srgbClr val="000000"/>
                </a:solidFill>
                <a:latin typeface="Arial" pitchFamily="34" charset="0"/>
              </a:rPr>
              <a:t>従事者が対象</a:t>
            </a:r>
            <a:endParaRPr lang="ja-JP" altLang="en-US" sz="1400" dirty="0">
              <a:solidFill>
                <a:srgbClr val="000000"/>
              </a:solidFill>
              <a:latin typeface="Arial" pitchFamily="34" charset="0"/>
            </a:endParaRPr>
          </a:p>
        </p:txBody>
      </p:sp>
      <p:sp>
        <p:nvSpPr>
          <p:cNvPr id="87" name="AutoShape 12"/>
          <p:cNvSpPr>
            <a:spLocks noChangeArrowheads="1"/>
          </p:cNvSpPr>
          <p:nvPr/>
        </p:nvSpPr>
        <p:spPr bwMode="auto">
          <a:xfrm rot="5400000">
            <a:off x="878528" y="4194223"/>
            <a:ext cx="1584000" cy="258328"/>
          </a:xfrm>
          <a:prstGeom prst="rightArrow">
            <a:avLst>
              <a:gd name="adj1" fmla="val 50000"/>
              <a:gd name="adj2" fmla="val 75021"/>
            </a:avLst>
          </a:prstGeom>
          <a:solidFill>
            <a:schemeClr val="accent1"/>
          </a:solidFill>
          <a:ln w="9525">
            <a:solidFill>
              <a:schemeClr val="tx1"/>
            </a:solidFill>
            <a:miter lim="800000"/>
            <a:headEnd/>
            <a:tailEnd/>
          </a:ln>
        </p:spPr>
        <p:txBody>
          <a:bodyPr wrap="none" lIns="91379" tIns="45689" rIns="91379" bIns="45689" anchor="ctr"/>
          <a:lstStyle/>
          <a:p>
            <a:pPr fontAlgn="base">
              <a:spcBef>
                <a:spcPct val="0"/>
              </a:spcBef>
              <a:spcAft>
                <a:spcPct val="0"/>
              </a:spcAft>
            </a:pPr>
            <a:endParaRPr lang="ja-JP" altLang="en-US" sz="1400">
              <a:solidFill>
                <a:srgbClr val="000000"/>
              </a:solidFill>
              <a:latin typeface="Arial" pitchFamily="34" charset="0"/>
            </a:endParaRPr>
          </a:p>
        </p:txBody>
      </p:sp>
      <p:sp>
        <p:nvSpPr>
          <p:cNvPr id="19" name="正方形/長方形 18"/>
          <p:cNvSpPr/>
          <p:nvPr/>
        </p:nvSpPr>
        <p:spPr>
          <a:xfrm>
            <a:off x="1187638" y="4138203"/>
            <a:ext cx="7831905" cy="324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研修制度の見直し（平成２８年度の研修</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から）</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Rectangle 19"/>
          <p:cNvSpPr>
            <a:spLocks noChangeArrowheads="1"/>
          </p:cNvSpPr>
          <p:nvPr/>
        </p:nvSpPr>
        <p:spPr bwMode="auto">
          <a:xfrm>
            <a:off x="1691680" y="4519979"/>
            <a:ext cx="720000" cy="322189"/>
          </a:xfrm>
          <a:prstGeom prst="rect">
            <a:avLst/>
          </a:prstGeom>
          <a:noFill/>
          <a:ln w="9525">
            <a:noFill/>
            <a:miter lim="800000"/>
            <a:headEnd/>
            <a:tailEnd/>
          </a:ln>
        </p:spPr>
        <p:txBody>
          <a:bodyPr wrap="none" lIns="91379" tIns="45689" rIns="91379" bIns="45689" anchor="ctr"/>
          <a:lstStyle/>
          <a:p>
            <a:pPr algn="ctr" fontAlgn="base">
              <a:spcBef>
                <a:spcPct val="0"/>
              </a:spcBef>
              <a:spcAft>
                <a:spcPct val="0"/>
              </a:spcAft>
            </a:pPr>
            <a:r>
              <a:rPr lang="ja-JP" altLang="en-US" b="1" dirty="0">
                <a:solidFill>
                  <a:srgbClr val="FF0000"/>
                </a:solidFill>
                <a:latin typeface="Arial" pitchFamily="34" charset="0"/>
              </a:rPr>
              <a:t>統合</a:t>
            </a:r>
          </a:p>
        </p:txBody>
      </p:sp>
      <p:sp>
        <p:nvSpPr>
          <p:cNvPr id="45" name="Rectangle 19"/>
          <p:cNvSpPr>
            <a:spLocks noChangeArrowheads="1"/>
          </p:cNvSpPr>
          <p:nvPr/>
        </p:nvSpPr>
        <p:spPr bwMode="auto">
          <a:xfrm>
            <a:off x="3246167" y="2085975"/>
            <a:ext cx="893800" cy="180020"/>
          </a:xfrm>
          <a:prstGeom prst="rect">
            <a:avLst/>
          </a:prstGeom>
          <a:noFill/>
          <a:ln w="9525">
            <a:noFill/>
            <a:miter lim="800000"/>
            <a:headEnd/>
            <a:tailEnd/>
          </a:ln>
        </p:spPr>
        <p:txBody>
          <a:bodyPr wrap="none" lIns="91379" tIns="45689" rIns="91379" bIns="45689" anchor="ctr"/>
          <a:lstStyle/>
          <a:p>
            <a:pPr algn="ctr" fontAlgn="base">
              <a:spcBef>
                <a:spcPct val="0"/>
              </a:spcBef>
              <a:spcAft>
                <a:spcPct val="0"/>
              </a:spcAft>
            </a:pPr>
            <a:r>
              <a:rPr lang="ja-JP" altLang="en-US" sz="1400" b="1" dirty="0" smtClean="0">
                <a:solidFill>
                  <a:prstClr val="black"/>
                </a:solidFill>
                <a:latin typeface="Arial" pitchFamily="34" charset="0"/>
              </a:rPr>
              <a:t>任意研修</a:t>
            </a:r>
            <a:endParaRPr lang="ja-JP" altLang="en-US" sz="1400" b="1" dirty="0">
              <a:solidFill>
                <a:prstClr val="black"/>
              </a:solidFill>
              <a:latin typeface="Arial" pitchFamily="34" charset="0"/>
            </a:endParaRPr>
          </a:p>
        </p:txBody>
      </p:sp>
      <p:sp>
        <p:nvSpPr>
          <p:cNvPr id="34835" name="Rectangle 20"/>
          <p:cNvSpPr>
            <a:spLocks noChangeArrowheads="1"/>
          </p:cNvSpPr>
          <p:nvPr/>
        </p:nvSpPr>
        <p:spPr bwMode="auto">
          <a:xfrm>
            <a:off x="4587597" y="3634147"/>
            <a:ext cx="2926039" cy="257764"/>
          </a:xfrm>
          <a:prstGeom prst="rect">
            <a:avLst/>
          </a:prstGeom>
          <a:noFill/>
          <a:ln w="9525">
            <a:noFill/>
            <a:miter lim="800000"/>
            <a:headEnd/>
            <a:tailEnd/>
          </a:ln>
        </p:spPr>
        <p:txBody>
          <a:bodyPr wrap="none" lIns="91379" tIns="45689" rIns="91379" bIns="45689" anchor="ctr"/>
          <a:lstStyle/>
          <a:p>
            <a:pPr algn="ctr" fontAlgn="base">
              <a:spcBef>
                <a:spcPct val="0"/>
              </a:spcBef>
              <a:spcAft>
                <a:spcPct val="0"/>
              </a:spcAft>
            </a:pPr>
            <a:r>
              <a:rPr lang="ja-JP" altLang="en-US" sz="1400" b="1" dirty="0">
                <a:solidFill>
                  <a:srgbClr val="000000"/>
                </a:solidFill>
                <a:latin typeface="Arial" pitchFamily="34" charset="0"/>
                <a:ea typeface="HG丸ｺﾞｼｯｸM-PRO" pitchFamily="50" charset="-128"/>
              </a:rPr>
              <a:t>更　　新　　研　　修</a:t>
            </a:r>
          </a:p>
        </p:txBody>
      </p:sp>
      <p:sp>
        <p:nvSpPr>
          <p:cNvPr id="3" name="テキスト ボックス 2"/>
          <p:cNvSpPr txBox="1"/>
          <p:nvPr/>
        </p:nvSpPr>
        <p:spPr>
          <a:xfrm>
            <a:off x="87471" y="6525406"/>
            <a:ext cx="8733002" cy="276999"/>
          </a:xfrm>
          <a:prstGeom prst="rect">
            <a:avLst/>
          </a:prstGeom>
          <a:noFill/>
        </p:spPr>
        <p:txBody>
          <a:bodyPr wrap="square" rtlCol="0">
            <a:spAutoFit/>
          </a:bodyPr>
          <a:lstStyle/>
          <a:p>
            <a:pPr marL="179388" indent="-179388"/>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　実務研修等は平成</a:t>
            </a:r>
            <a:r>
              <a:rPr lang="en-US" altLang="ja-JP" sz="1200" dirty="0" smtClean="0">
                <a:solidFill>
                  <a:prstClr val="black"/>
                </a:solidFill>
                <a:latin typeface="ＭＳ Ｐゴシック"/>
              </a:rPr>
              <a:t>28</a:t>
            </a:r>
            <a:r>
              <a:rPr lang="ja-JP" altLang="en-US" sz="1200" dirty="0" smtClean="0">
                <a:solidFill>
                  <a:prstClr val="black"/>
                </a:solidFill>
                <a:latin typeface="ＭＳ Ｐゴシック"/>
              </a:rPr>
              <a:t>年度の介護支援専門員実務研修受講試験の合格発表の日から、専門研修等は平成</a:t>
            </a:r>
            <a:r>
              <a:rPr lang="en-US" altLang="ja-JP" sz="1200" dirty="0" smtClean="0">
                <a:solidFill>
                  <a:prstClr val="black"/>
                </a:solidFill>
                <a:latin typeface="ＭＳ Ｐゴシック"/>
              </a:rPr>
              <a:t>28</a:t>
            </a:r>
            <a:r>
              <a:rPr lang="ja-JP" altLang="en-US" sz="1200" dirty="0" smtClean="0">
                <a:solidFill>
                  <a:prstClr val="black"/>
                </a:solidFill>
                <a:latin typeface="ＭＳ Ｐゴシック"/>
              </a:rPr>
              <a:t>年４月１日から施行。</a:t>
            </a:r>
            <a:endParaRPr lang="ja-JP" altLang="en-US" sz="1200" dirty="0">
              <a:solidFill>
                <a:prstClr val="black"/>
              </a:solidFill>
              <a:latin typeface="ＭＳ Ｐゴシック"/>
            </a:endParaRPr>
          </a:p>
        </p:txBody>
      </p:sp>
      <p:sp>
        <p:nvSpPr>
          <p:cNvPr id="49" name="スライド番号プレースホルダー 3"/>
          <p:cNvSpPr>
            <a:spLocks noGrp="1"/>
          </p:cNvSpPr>
          <p:nvPr>
            <p:ph type="sldNum" sz="quarter" idx="12"/>
          </p:nvPr>
        </p:nvSpPr>
        <p:spPr>
          <a:xfrm>
            <a:off x="7046912" y="6520322"/>
            <a:ext cx="2133600" cy="365125"/>
          </a:xfrm>
        </p:spPr>
        <p:txBody>
          <a:bodyPr/>
          <a:lstStyle/>
          <a:p>
            <a:fld id="{9354FAE6-A067-44D0-81D4-CDCF88716542}"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27</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2" name="Rectangle 48"/>
          <p:cNvSpPr>
            <a:spLocks noChangeArrowheads="1"/>
          </p:cNvSpPr>
          <p:nvPr/>
        </p:nvSpPr>
        <p:spPr bwMode="auto">
          <a:xfrm>
            <a:off x="72" y="33593"/>
            <a:ext cx="9143999" cy="443081"/>
          </a:xfrm>
          <a:prstGeom prst="rect">
            <a:avLst/>
          </a:prstGeom>
          <a:solidFill>
            <a:srgbClr val="99FF99">
              <a:alpha val="59000"/>
            </a:srgbClr>
          </a:solidFill>
          <a:ln w="9525">
            <a:noFill/>
            <a:miter lim="800000"/>
            <a:headEnd/>
            <a:tailEnd/>
          </a:ln>
          <a:effectLst>
            <a:glow rad="139700">
              <a:schemeClr val="accent3">
                <a:satMod val="175000"/>
                <a:alpha val="40000"/>
              </a:schemeClr>
            </a:glow>
          </a:effectLst>
        </p:spPr>
        <p:txBody>
          <a:bodyPr lIns="91427" tIns="45714" rIns="91427" bIns="45714" anchor="ctr"/>
          <a:lstStyle/>
          <a:p>
            <a:pPr algn="ctr" fontAlgn="base">
              <a:spcBef>
                <a:spcPct val="0"/>
              </a:spcBef>
              <a:spcAft>
                <a:spcPct val="0"/>
              </a:spcAft>
              <a:tabLst>
                <a:tab pos="1703388" algn="l"/>
              </a:tabLst>
            </a:pP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介護支援専門員（ケアマネジャー）の研修制度の見直し</a:t>
            </a:r>
            <a:endParaRPr lang="ja-JP" altLang="en-US"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4" name="テキスト ボックス 53"/>
          <p:cNvSpPr txBox="1"/>
          <p:nvPr/>
        </p:nvSpPr>
        <p:spPr>
          <a:xfrm>
            <a:off x="4422407" y="415700"/>
            <a:ext cx="4871156" cy="461665"/>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平成２６年６月</a:t>
            </a:r>
            <a:r>
              <a:rPr lang="ja-JP" altLang="en-US" sz="1200" dirty="0">
                <a:solidFill>
                  <a:prstClr val="black"/>
                </a:solidFill>
              </a:rPr>
              <a:t>２</a:t>
            </a:r>
            <a:r>
              <a:rPr lang="ja-JP" altLang="en-US" sz="1200" dirty="0" smtClean="0">
                <a:solidFill>
                  <a:prstClr val="black"/>
                </a:solidFill>
              </a:rPr>
              <a:t>日告示公布（主任更新については平成２７年２月１２日公布）</a:t>
            </a:r>
            <a:r>
              <a:rPr lang="en-US" altLang="ja-JP" sz="1200" dirty="0" smtClean="0">
                <a:solidFill>
                  <a:prstClr val="black"/>
                </a:solidFill>
              </a:rPr>
              <a:t> </a:t>
            </a:r>
            <a:endParaRPr lang="ja-JP" altLang="en-US" sz="1200" dirty="0">
              <a:solidFill>
                <a:prstClr val="black"/>
              </a:solidFill>
            </a:endParaRPr>
          </a:p>
        </p:txBody>
      </p:sp>
    </p:spTree>
    <p:extLst>
      <p:ext uri="{BB962C8B-B14F-4D97-AF65-F5344CB8AC3E}">
        <p14:creationId xmlns:p14="http://schemas.microsoft.com/office/powerpoint/2010/main" val="277543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4" y="8672"/>
            <a:ext cx="9144000"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ＭＳ ゴシック" panose="020B0609070205080204" pitchFamily="49" charset="-128"/>
                <a:ea typeface="ＭＳ ゴシック" panose="020B0609070205080204" pitchFamily="49" charset="-128"/>
              </a:rPr>
              <a:t>介護支援専門員に係る研修制度の見直し</a:t>
            </a:r>
            <a:endParaRPr lang="ja-JP" altLang="en-US" sz="2400" b="1" dirty="0">
              <a:solidFill>
                <a:prstClr val="black"/>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179512" y="548680"/>
            <a:ext cx="4320000" cy="396000"/>
          </a:xfrm>
          <a:prstGeom prst="round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ケアマネジャー</a:t>
            </a:r>
            <a:endParaRPr lang="ja-JP" altLang="en-US" sz="1600" b="1" dirty="0">
              <a:solidFill>
                <a:prstClr val="black"/>
              </a:solidFill>
            </a:endParaRPr>
          </a:p>
        </p:txBody>
      </p:sp>
      <p:sp>
        <p:nvSpPr>
          <p:cNvPr id="6" name="角丸四角形 5"/>
          <p:cNvSpPr/>
          <p:nvPr/>
        </p:nvSpPr>
        <p:spPr>
          <a:xfrm>
            <a:off x="4716016" y="548680"/>
            <a:ext cx="4320480" cy="396000"/>
          </a:xfrm>
          <a:prstGeom prst="round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主任ケアマネジャー</a:t>
            </a:r>
            <a:endParaRPr lang="ja-JP" altLang="en-US" sz="1600" b="1" dirty="0">
              <a:solidFill>
                <a:prstClr val="black"/>
              </a:solidFill>
            </a:endParaRPr>
          </a:p>
        </p:txBody>
      </p:sp>
      <p:sp>
        <p:nvSpPr>
          <p:cNvPr id="7" name="下矢印 6"/>
          <p:cNvSpPr/>
          <p:nvPr/>
        </p:nvSpPr>
        <p:spPr>
          <a:xfrm>
            <a:off x="1475656" y="980728"/>
            <a:ext cx="1728192" cy="36004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下矢印 7"/>
          <p:cNvSpPr/>
          <p:nvPr/>
        </p:nvSpPr>
        <p:spPr>
          <a:xfrm>
            <a:off x="6084168" y="980728"/>
            <a:ext cx="1728192" cy="36004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179992" y="1340768"/>
            <a:ext cx="4320000" cy="12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　地域包括ケアシステムの中で、医療職をはじ</a:t>
            </a:r>
            <a:endParaRPr lang="en-US" altLang="ja-JP" sz="1600" dirty="0" smtClean="0">
              <a:solidFill>
                <a:prstClr val="black"/>
              </a:solidFill>
            </a:endParaRPr>
          </a:p>
          <a:p>
            <a:r>
              <a:rPr lang="ja-JP" altLang="en-US" sz="1600" dirty="0">
                <a:solidFill>
                  <a:prstClr val="black"/>
                </a:solidFill>
              </a:rPr>
              <a:t>　</a:t>
            </a:r>
            <a:r>
              <a:rPr lang="ja-JP" altLang="en-US" sz="1600" dirty="0" err="1" smtClean="0">
                <a:solidFill>
                  <a:prstClr val="black"/>
                </a:solidFill>
              </a:rPr>
              <a:t>め</a:t>
            </a:r>
            <a:r>
              <a:rPr lang="ja-JP" altLang="en-US" sz="1600" dirty="0" smtClean="0">
                <a:solidFill>
                  <a:prstClr val="black"/>
                </a:solidFill>
              </a:rPr>
              <a:t>とした多職種との連携・協働</a:t>
            </a:r>
            <a:endParaRPr lang="en-US" altLang="ja-JP" sz="1600" dirty="0" smtClean="0">
              <a:solidFill>
                <a:prstClr val="black"/>
              </a:solidFill>
            </a:endParaRPr>
          </a:p>
          <a:p>
            <a:endParaRPr lang="en-US" altLang="ja-JP" sz="800" dirty="0">
              <a:solidFill>
                <a:prstClr val="black"/>
              </a:solidFill>
            </a:endParaRPr>
          </a:p>
          <a:p>
            <a:r>
              <a:rPr lang="ja-JP" altLang="en-US" sz="1600" dirty="0" smtClean="0">
                <a:solidFill>
                  <a:prstClr val="black"/>
                </a:solidFill>
              </a:rPr>
              <a:t>○　利用者の尊厳を旨とした自立支援に資する</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ケアマネジメントの実践</a:t>
            </a:r>
            <a:endParaRPr lang="ja-JP" altLang="en-US" sz="1600" dirty="0">
              <a:solidFill>
                <a:prstClr val="black"/>
              </a:solidFill>
            </a:endParaRPr>
          </a:p>
        </p:txBody>
      </p:sp>
      <p:sp>
        <p:nvSpPr>
          <p:cNvPr id="10" name="正方形/長方形 9"/>
          <p:cNvSpPr/>
          <p:nvPr/>
        </p:nvSpPr>
        <p:spPr>
          <a:xfrm>
            <a:off x="4716016" y="1340768"/>
            <a:ext cx="4320000"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rPr>
              <a:t>○　地域や事業所内におけるケアマネジャーの</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人材育成（スーパーバイズ機能の強化）</a:t>
            </a:r>
            <a:endParaRPr lang="en-US" altLang="ja-JP" sz="1600" dirty="0" smtClean="0">
              <a:solidFill>
                <a:prstClr val="black"/>
              </a:solidFill>
            </a:endParaRPr>
          </a:p>
          <a:p>
            <a:endParaRPr lang="en-US" altLang="ja-JP" sz="800" dirty="0">
              <a:solidFill>
                <a:prstClr val="black"/>
              </a:solidFill>
            </a:endParaRPr>
          </a:p>
          <a:p>
            <a:r>
              <a:rPr lang="ja-JP" altLang="en-US" sz="1600" dirty="0" smtClean="0">
                <a:solidFill>
                  <a:prstClr val="black"/>
                </a:solidFill>
              </a:rPr>
              <a:t>○　地域包括ケアシステムの構築に向けた地域</a:t>
            </a:r>
            <a:endParaRPr lang="en-US" altLang="ja-JP" sz="1600" dirty="0" smtClean="0">
              <a:solidFill>
                <a:prstClr val="black"/>
              </a:solidFill>
            </a:endParaRPr>
          </a:p>
          <a:p>
            <a:r>
              <a:rPr lang="ja-JP" altLang="en-US" sz="1600" dirty="0">
                <a:solidFill>
                  <a:prstClr val="black"/>
                </a:solidFill>
              </a:rPr>
              <a:t>　</a:t>
            </a:r>
            <a:r>
              <a:rPr lang="ja-JP" altLang="en-US" sz="1600" dirty="0" err="1" smtClean="0">
                <a:solidFill>
                  <a:prstClr val="black"/>
                </a:solidFill>
              </a:rPr>
              <a:t>づ</a:t>
            </a:r>
            <a:r>
              <a:rPr lang="ja-JP" altLang="en-US" sz="1600" dirty="0" smtClean="0">
                <a:solidFill>
                  <a:prstClr val="black"/>
                </a:solidFill>
              </a:rPr>
              <a:t>くりの実践</a:t>
            </a:r>
            <a:endParaRPr lang="ja-JP" altLang="en-US" sz="1600" dirty="0">
              <a:solidFill>
                <a:prstClr val="black"/>
              </a:solidFill>
            </a:endParaRPr>
          </a:p>
        </p:txBody>
      </p:sp>
      <p:sp>
        <p:nvSpPr>
          <p:cNvPr id="11" name="正方形/長方形 10"/>
          <p:cNvSpPr/>
          <p:nvPr/>
        </p:nvSpPr>
        <p:spPr>
          <a:xfrm>
            <a:off x="35496" y="3356993"/>
            <a:ext cx="2808000" cy="306558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　自立支援に資するケアマネジメントを</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実践できるよう、「ケアマネジメントのプ</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ロセスの概観」、「サービス担当者会</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議」の科目を新設するなど、ケアマネジ</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メントプロセスに係る研修内容を充実。</a:t>
            </a:r>
            <a:endParaRPr lang="en-US" altLang="ja-JP" sz="1200" dirty="0" smtClean="0">
              <a:solidFill>
                <a:prstClr val="black"/>
              </a:solidFill>
            </a:endParaRPr>
          </a:p>
          <a:p>
            <a:endParaRPr lang="en-US" altLang="ja-JP" sz="800" dirty="0" smtClean="0">
              <a:solidFill>
                <a:prstClr val="black"/>
              </a:solidFill>
            </a:endParaRPr>
          </a:p>
          <a:p>
            <a:r>
              <a:rPr lang="ja-JP" altLang="en-US" sz="1200" dirty="0" smtClean="0">
                <a:solidFill>
                  <a:prstClr val="black"/>
                </a:solidFill>
              </a:rPr>
              <a:t>○　地域包括ケアシステムの構築を</a:t>
            </a:r>
            <a:r>
              <a:rPr lang="ja-JP" altLang="en-US" sz="1200" dirty="0" err="1" smtClean="0">
                <a:solidFill>
                  <a:prstClr val="black"/>
                </a:solidFill>
              </a:rPr>
              <a:t>踏ま</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え、「地域包括ケアと社会資源」、「ケア</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マネジメントに必要な医療との連携及び</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多職種協働の意義」、「介護支援専門</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員に求められるマネジメント（チームマ</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ネジメント）」の科目を新設。</a:t>
            </a:r>
            <a:endParaRPr lang="en-US" altLang="ja-JP" sz="1200" dirty="0" smtClean="0">
              <a:solidFill>
                <a:prstClr val="black"/>
              </a:solidFill>
            </a:endParaRPr>
          </a:p>
          <a:p>
            <a:endParaRPr lang="en-US" altLang="ja-JP" sz="800" dirty="0" smtClean="0">
              <a:solidFill>
                <a:prstClr val="black"/>
              </a:solidFill>
            </a:endParaRPr>
          </a:p>
          <a:p>
            <a:r>
              <a:rPr lang="ja-JP" altLang="en-US" sz="1200" dirty="0" smtClean="0">
                <a:solidFill>
                  <a:prstClr val="black"/>
                </a:solidFill>
              </a:rPr>
              <a:t>○　より実践的な研修内容とするため、</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「ケアマネジメントの展開」として演習時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間を確保。</a:t>
            </a:r>
            <a:endParaRPr lang="ja-JP" altLang="en-US" sz="1200" dirty="0">
              <a:solidFill>
                <a:prstClr val="black"/>
              </a:solidFill>
            </a:endParaRPr>
          </a:p>
        </p:txBody>
      </p:sp>
      <p:sp>
        <p:nvSpPr>
          <p:cNvPr id="2" name="角丸四角形 1"/>
          <p:cNvSpPr/>
          <p:nvPr/>
        </p:nvSpPr>
        <p:spPr>
          <a:xfrm>
            <a:off x="35496" y="2996952"/>
            <a:ext cx="2808000" cy="288160"/>
          </a:xfrm>
          <a:prstGeom prst="round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実務</a:t>
            </a:r>
            <a:r>
              <a:rPr lang="ja-JP" altLang="en-US" sz="1200" dirty="0" smtClean="0">
                <a:solidFill>
                  <a:prstClr val="black"/>
                </a:solidFill>
              </a:rPr>
              <a:t>研修の見直し</a:t>
            </a:r>
            <a:endParaRPr lang="ja-JP" altLang="en-US" sz="1200" dirty="0">
              <a:solidFill>
                <a:prstClr val="black"/>
              </a:solidFill>
            </a:endParaRPr>
          </a:p>
        </p:txBody>
      </p:sp>
      <p:sp>
        <p:nvSpPr>
          <p:cNvPr id="12" name="正方形/長方形 11"/>
          <p:cNvSpPr/>
          <p:nvPr/>
        </p:nvSpPr>
        <p:spPr>
          <a:xfrm>
            <a:off x="2915816" y="3356997"/>
            <a:ext cx="2808000" cy="303987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　専門職として自己研鑽し、ケアマネジ</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メントを実践していく上で必要となる専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門的な知識・技術を修得するため、認</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知症・リハビリテーションなどの事例を</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活用した「ケアマネジメント演習」、「ケア</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マネジメントに必要な医療との連携及び</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多職種協働の実践」、「個人学習と相互</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学習」の科目を新設。（専門研修</a:t>
            </a:r>
            <a:r>
              <a:rPr lang="en-US" altLang="ja-JP" sz="1200" dirty="0" smtClean="0">
                <a:solidFill>
                  <a:prstClr val="black"/>
                </a:solidFill>
              </a:rPr>
              <a:t>Ⅰ</a:t>
            </a:r>
            <a:r>
              <a:rPr lang="ja-JP" altLang="en-US" sz="1200" dirty="0" smtClean="0">
                <a:solidFill>
                  <a:prstClr val="black"/>
                </a:solidFill>
              </a:rPr>
              <a:t>）</a:t>
            </a:r>
            <a:endParaRPr lang="en-US" altLang="ja-JP" sz="1200" dirty="0" smtClean="0">
              <a:solidFill>
                <a:prstClr val="black"/>
              </a:solidFill>
            </a:endParaRPr>
          </a:p>
          <a:p>
            <a:endParaRPr lang="en-US" altLang="ja-JP" sz="800" dirty="0" smtClean="0">
              <a:solidFill>
                <a:prstClr val="black"/>
              </a:solidFill>
            </a:endParaRPr>
          </a:p>
          <a:p>
            <a:r>
              <a:rPr lang="ja-JP" altLang="en-US" sz="1200" dirty="0" smtClean="0">
                <a:solidFill>
                  <a:prstClr val="black"/>
                </a:solidFill>
              </a:rPr>
              <a:t>○　ケアマネジメントは居宅でも施設でも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共通であることを踏まえ、居宅と施設に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関わらず、自らの実践事例を活用する</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ことにより、居宅と施設相互のケアマネ</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ジメントにおける課題等を学ぶ事例研</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究の時間を大幅に拡充。</a:t>
            </a:r>
            <a:endParaRPr lang="ja-JP" altLang="en-US" sz="1200" dirty="0">
              <a:solidFill>
                <a:prstClr val="black"/>
              </a:solidFill>
            </a:endParaRPr>
          </a:p>
        </p:txBody>
      </p:sp>
      <p:sp>
        <p:nvSpPr>
          <p:cNvPr id="13" name="角丸四角形 12"/>
          <p:cNvSpPr/>
          <p:nvPr/>
        </p:nvSpPr>
        <p:spPr>
          <a:xfrm>
            <a:off x="2915816" y="2996952"/>
            <a:ext cx="2808000" cy="288160"/>
          </a:xfrm>
          <a:prstGeom prst="roundRect">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専門研修の見直し</a:t>
            </a:r>
            <a:endParaRPr lang="ja-JP" altLang="en-US" sz="1200" dirty="0">
              <a:solidFill>
                <a:prstClr val="black"/>
              </a:solidFill>
            </a:endParaRPr>
          </a:p>
        </p:txBody>
      </p:sp>
      <p:sp>
        <p:nvSpPr>
          <p:cNvPr id="14" name="正方形/長方形 13"/>
          <p:cNvSpPr/>
          <p:nvPr/>
        </p:nvSpPr>
        <p:spPr>
          <a:xfrm>
            <a:off x="5796156" y="3356992"/>
            <a:ext cx="3312000" cy="3456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　「人事・経営管理」の科目名を「人材育成と業</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務管理」に改め、事業所内や地域のケアマネ</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ジャーに対する人材育成の方法等に関する研</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修内容を充実。</a:t>
            </a:r>
            <a:endParaRPr lang="en-US" altLang="ja-JP" sz="1200" dirty="0" smtClean="0">
              <a:solidFill>
                <a:prstClr val="black"/>
              </a:solidFill>
            </a:endParaRPr>
          </a:p>
          <a:p>
            <a:endParaRPr lang="en-US" altLang="ja-JP" sz="800" dirty="0" smtClean="0">
              <a:solidFill>
                <a:prstClr val="black"/>
              </a:solidFill>
            </a:endParaRPr>
          </a:p>
          <a:p>
            <a:r>
              <a:rPr lang="ja-JP" altLang="en-US" sz="1200" dirty="0" smtClean="0">
                <a:solidFill>
                  <a:prstClr val="black"/>
                </a:solidFill>
              </a:rPr>
              <a:t>○　地域包括ケアシステムの構築に向けた地域</a:t>
            </a:r>
            <a:endParaRPr lang="en-US" altLang="ja-JP" sz="1200" dirty="0" smtClean="0">
              <a:solidFill>
                <a:prstClr val="black"/>
              </a:solidFill>
            </a:endParaRPr>
          </a:p>
          <a:p>
            <a:r>
              <a:rPr lang="ja-JP" altLang="en-US" sz="1200" dirty="0">
                <a:solidFill>
                  <a:prstClr val="black"/>
                </a:solidFill>
              </a:rPr>
              <a:t>　</a:t>
            </a:r>
            <a:r>
              <a:rPr lang="ja-JP" altLang="en-US" sz="1200" dirty="0" err="1" smtClean="0">
                <a:solidFill>
                  <a:prstClr val="black"/>
                </a:solidFill>
              </a:rPr>
              <a:t>づ</a:t>
            </a:r>
            <a:r>
              <a:rPr lang="ja-JP" altLang="en-US" sz="1200" dirty="0" smtClean="0">
                <a:solidFill>
                  <a:prstClr val="black"/>
                </a:solidFill>
              </a:rPr>
              <a:t>くりを実践するため、「コミュニティソーシャル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ワーク」の科目について、地域ケア会議等に</a:t>
            </a:r>
            <a:r>
              <a:rPr lang="ja-JP" altLang="en-US" sz="1200" dirty="0" err="1" smtClean="0">
                <a:solidFill>
                  <a:prstClr val="black"/>
                </a:solidFill>
              </a:rPr>
              <a:t>よ</a:t>
            </a:r>
            <a:endParaRPr lang="en-US" altLang="ja-JP" sz="1200" dirty="0" smtClean="0">
              <a:solidFill>
                <a:prstClr val="black"/>
              </a:solidFill>
            </a:endParaRPr>
          </a:p>
          <a:p>
            <a:r>
              <a:rPr lang="ja-JP" altLang="en-US" sz="1200" dirty="0">
                <a:solidFill>
                  <a:prstClr val="black"/>
                </a:solidFill>
              </a:rPr>
              <a:t>　</a:t>
            </a:r>
            <a:r>
              <a:rPr lang="ja-JP" altLang="en-US" sz="1200" dirty="0" err="1" smtClean="0">
                <a:solidFill>
                  <a:prstClr val="black"/>
                </a:solidFill>
              </a:rPr>
              <a:t>る</a:t>
            </a:r>
            <a:r>
              <a:rPr lang="ja-JP" altLang="en-US" sz="1200" dirty="0" smtClean="0">
                <a:solidFill>
                  <a:prstClr val="black"/>
                </a:solidFill>
              </a:rPr>
              <a:t>地域課題の把握・解決などの内容を充実。</a:t>
            </a:r>
            <a:endParaRPr lang="en-US" altLang="ja-JP" sz="1200" dirty="0" smtClean="0">
              <a:solidFill>
                <a:prstClr val="black"/>
              </a:solidFill>
            </a:endParaRPr>
          </a:p>
          <a:p>
            <a:endParaRPr lang="en-US" altLang="ja-JP" sz="800" dirty="0" smtClean="0">
              <a:solidFill>
                <a:prstClr val="black"/>
              </a:solidFill>
            </a:endParaRPr>
          </a:p>
          <a:p>
            <a:r>
              <a:rPr lang="ja-JP" altLang="en-US" sz="1200" dirty="0" smtClean="0">
                <a:solidFill>
                  <a:prstClr val="black"/>
                </a:solidFill>
              </a:rPr>
              <a:t>○　地域づくりに必要なネットワークの構築を推</a:t>
            </a:r>
            <a:endParaRPr lang="en-US" altLang="ja-JP" sz="1200" dirty="0" smtClean="0">
              <a:solidFill>
                <a:prstClr val="black"/>
              </a:solidFill>
            </a:endParaRPr>
          </a:p>
          <a:p>
            <a:r>
              <a:rPr lang="ja-JP" altLang="en-US" sz="1200" dirty="0">
                <a:solidFill>
                  <a:prstClr val="black"/>
                </a:solidFill>
              </a:rPr>
              <a:t>　</a:t>
            </a:r>
            <a:r>
              <a:rPr lang="ja-JP" altLang="en-US" sz="1200" dirty="0" err="1" smtClean="0">
                <a:solidFill>
                  <a:prstClr val="black"/>
                </a:solidFill>
              </a:rPr>
              <a:t>進する</a:t>
            </a:r>
            <a:r>
              <a:rPr lang="ja-JP" altLang="en-US" sz="1200" dirty="0" smtClean="0">
                <a:solidFill>
                  <a:prstClr val="black"/>
                </a:solidFill>
              </a:rPr>
              <a:t>ため、「ケアマネジメントに必要な医療と</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の連携及び多職種協働の構築」の科目を新設。</a:t>
            </a:r>
            <a:endParaRPr lang="en-US" altLang="ja-JP" sz="1200" dirty="0" smtClean="0">
              <a:solidFill>
                <a:prstClr val="black"/>
              </a:solidFill>
            </a:endParaRPr>
          </a:p>
          <a:p>
            <a:endParaRPr lang="en-US" altLang="ja-JP" sz="800" dirty="0" smtClean="0">
              <a:solidFill>
                <a:prstClr val="black"/>
              </a:solidFill>
            </a:endParaRPr>
          </a:p>
          <a:p>
            <a:r>
              <a:rPr lang="ja-JP" altLang="en-US" sz="1200" dirty="0" smtClean="0">
                <a:solidFill>
                  <a:prstClr val="black"/>
                </a:solidFill>
              </a:rPr>
              <a:t>○　主任ケアマネジャーの資質向上を図るため、</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継続的な研修として「主任介護支援専門員更新</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研修」を新たに創設。</a:t>
            </a:r>
            <a:endParaRPr lang="en-US" altLang="ja-JP" sz="1200" dirty="0" smtClean="0">
              <a:solidFill>
                <a:prstClr val="black"/>
              </a:solidFill>
            </a:endParaRPr>
          </a:p>
          <a:p>
            <a:endParaRPr lang="en-US" altLang="ja-JP" sz="800" dirty="0" smtClean="0">
              <a:solidFill>
                <a:prstClr val="black"/>
              </a:solidFill>
            </a:endParaRPr>
          </a:p>
          <a:p>
            <a:r>
              <a:rPr lang="ja-JP" altLang="en-US" sz="1200" dirty="0" smtClean="0">
                <a:solidFill>
                  <a:prstClr val="black"/>
                </a:solidFill>
              </a:rPr>
              <a:t>○　研修受講要件に、地域づくりへの参画などの</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実践経験を求める。</a:t>
            </a:r>
            <a:endParaRPr lang="ja-JP" altLang="en-US" sz="1200" dirty="0">
              <a:solidFill>
                <a:prstClr val="black"/>
              </a:solidFill>
            </a:endParaRPr>
          </a:p>
        </p:txBody>
      </p:sp>
      <p:sp>
        <p:nvSpPr>
          <p:cNvPr id="15" name="角丸四角形 14"/>
          <p:cNvSpPr/>
          <p:nvPr/>
        </p:nvSpPr>
        <p:spPr>
          <a:xfrm>
            <a:off x="5796156" y="2996952"/>
            <a:ext cx="3312000" cy="28816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主任介護支援専門員研修の見直し</a:t>
            </a:r>
            <a:endParaRPr lang="ja-JP" altLang="en-US" sz="1200" dirty="0">
              <a:solidFill>
                <a:prstClr val="black"/>
              </a:solidFill>
            </a:endParaRPr>
          </a:p>
        </p:txBody>
      </p:sp>
      <p:sp>
        <p:nvSpPr>
          <p:cNvPr id="3" name="正方形/長方形 2"/>
          <p:cNvSpPr/>
          <p:nvPr/>
        </p:nvSpPr>
        <p:spPr>
          <a:xfrm>
            <a:off x="1979734" y="908720"/>
            <a:ext cx="792088" cy="43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rPr>
              <a:t>目標</a:t>
            </a:r>
            <a:endParaRPr lang="ja-JP" altLang="en-US" sz="1400" b="1" dirty="0">
              <a:solidFill>
                <a:prstClr val="white"/>
              </a:solidFill>
            </a:endParaRPr>
          </a:p>
        </p:txBody>
      </p:sp>
      <p:sp>
        <p:nvSpPr>
          <p:cNvPr id="16" name="正方形/長方形 15"/>
          <p:cNvSpPr/>
          <p:nvPr/>
        </p:nvSpPr>
        <p:spPr>
          <a:xfrm>
            <a:off x="6588250" y="908720"/>
            <a:ext cx="792088" cy="43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rPr>
              <a:t>目標</a:t>
            </a:r>
            <a:endParaRPr lang="ja-JP" altLang="en-US" sz="1400" b="1" dirty="0">
              <a:solidFill>
                <a:prstClr val="white"/>
              </a:solidFill>
            </a:endParaRPr>
          </a:p>
        </p:txBody>
      </p:sp>
      <p:sp>
        <p:nvSpPr>
          <p:cNvPr id="17" name="下矢印 16"/>
          <p:cNvSpPr/>
          <p:nvPr/>
        </p:nvSpPr>
        <p:spPr>
          <a:xfrm>
            <a:off x="1187624" y="2564904"/>
            <a:ext cx="288192" cy="36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下矢印 17"/>
          <p:cNvSpPr/>
          <p:nvPr/>
        </p:nvSpPr>
        <p:spPr>
          <a:xfrm>
            <a:off x="3995776" y="2564904"/>
            <a:ext cx="288192" cy="36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下矢印 18"/>
          <p:cNvSpPr/>
          <p:nvPr/>
        </p:nvSpPr>
        <p:spPr>
          <a:xfrm>
            <a:off x="7380312" y="2564904"/>
            <a:ext cx="288192" cy="36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スライド番号プレースホルダー 3"/>
          <p:cNvSpPr>
            <a:spLocks noGrp="1"/>
          </p:cNvSpPr>
          <p:nvPr>
            <p:ph type="sldNum" sz="quarter" idx="12"/>
          </p:nvPr>
        </p:nvSpPr>
        <p:spPr>
          <a:xfrm>
            <a:off x="8626604" y="6453336"/>
            <a:ext cx="538346" cy="360040"/>
          </a:xfrm>
        </p:spPr>
        <p:txBody>
          <a:bodyPr/>
          <a:lstStyle/>
          <a:p>
            <a:fld id="{9354FAE6-A067-44D0-81D4-CDCF88716542}"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28</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98910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582" y="548681"/>
            <a:ext cx="8906836" cy="2262158"/>
          </a:xfrm>
          <a:prstGeom prst="rect">
            <a:avLst/>
          </a:prstGeom>
          <a:noFill/>
          <a:ln w="25400">
            <a:solidFill>
              <a:schemeClr val="accent1"/>
            </a:solidFill>
          </a:ln>
        </p:spPr>
        <p:txBody>
          <a:bodyPr wrap="square" rtlCol="0">
            <a:spAutoFit/>
          </a:bodyPr>
          <a:lstStyle/>
          <a:p>
            <a:r>
              <a:rPr lang="ja-JP" altLang="en-US" sz="1800" dirty="0" smtClean="0">
                <a:solidFill>
                  <a:prstClr val="black"/>
                </a:solidFill>
              </a:rPr>
              <a:t>介護支援専門員研修課程の見直しに伴い、</a:t>
            </a:r>
            <a:r>
              <a:rPr lang="ja-JP" altLang="en-US" sz="1800" u="sng" dirty="0" smtClean="0">
                <a:solidFill>
                  <a:prstClr val="black"/>
                </a:solidFill>
              </a:rPr>
              <a:t>実務研修の実習については、</a:t>
            </a:r>
          </a:p>
          <a:p>
            <a:r>
              <a:rPr lang="ja-JP" altLang="en-US" sz="1800" dirty="0" smtClean="0">
                <a:solidFill>
                  <a:prstClr val="black"/>
                </a:solidFill>
              </a:rPr>
              <a:t>　・ケアマネジメントの実践現場の実態を認識する機会</a:t>
            </a:r>
          </a:p>
          <a:p>
            <a:r>
              <a:rPr lang="ja-JP" altLang="en-US" sz="1800" dirty="0" smtClean="0">
                <a:solidFill>
                  <a:prstClr val="black"/>
                </a:solidFill>
              </a:rPr>
              <a:t>　・実施上の効果を高めるため、指導方法を強化</a:t>
            </a:r>
          </a:p>
          <a:p>
            <a:r>
              <a:rPr lang="ja-JP" altLang="en-US" sz="1800" dirty="0" smtClean="0">
                <a:solidFill>
                  <a:prstClr val="black"/>
                </a:solidFill>
              </a:rPr>
              <a:t>の観点で内容を見直し、実施要綱（</a:t>
            </a:r>
            <a:r>
              <a:rPr lang="en-US" altLang="ja-JP" sz="1800" dirty="0" smtClean="0">
                <a:solidFill>
                  <a:prstClr val="black"/>
                </a:solidFill>
              </a:rPr>
              <a:t>※</a:t>
            </a:r>
            <a:r>
              <a:rPr lang="ja-JP" altLang="en-US" sz="1800" dirty="0" smtClean="0">
                <a:solidFill>
                  <a:prstClr val="black"/>
                </a:solidFill>
              </a:rPr>
              <a:t>）において、実習における留意点を新たに記載</a:t>
            </a:r>
            <a:endParaRPr lang="en-US" altLang="ja-JP" sz="1800" dirty="0" smtClean="0">
              <a:solidFill>
                <a:prstClr val="black"/>
              </a:solidFill>
            </a:endParaRPr>
          </a:p>
          <a:p>
            <a:r>
              <a:rPr lang="ja-JP" altLang="en-US" sz="1800" dirty="0" smtClean="0">
                <a:solidFill>
                  <a:prstClr val="black"/>
                </a:solidFill>
              </a:rPr>
              <a:t>このため、実務研修の実習の実施に当たっては、居宅介護支援事業所の協力が必要</a:t>
            </a:r>
          </a:p>
          <a:p>
            <a:pPr marL="174625" indent="-174625"/>
            <a:endParaRPr lang="ja-JP" altLang="en-US" sz="1100" dirty="0" smtClean="0">
              <a:solidFill>
                <a:prstClr val="black"/>
              </a:solidFill>
            </a:endParaRPr>
          </a:p>
          <a:p>
            <a:pPr marL="174625" indent="-174625"/>
            <a:r>
              <a:rPr lang="ja-JP" altLang="en-US" dirty="0">
                <a:solidFill>
                  <a:prstClr val="black"/>
                </a:solidFill>
              </a:rPr>
              <a:t>　</a:t>
            </a:r>
            <a:r>
              <a:rPr lang="en-US" altLang="ja-JP" sz="1600" dirty="0" smtClean="0">
                <a:solidFill>
                  <a:prstClr val="black"/>
                </a:solidFill>
              </a:rPr>
              <a:t>※</a:t>
            </a:r>
            <a:r>
              <a:rPr lang="ja-JP" altLang="en-US" sz="1600" dirty="0" smtClean="0">
                <a:solidFill>
                  <a:prstClr val="black"/>
                </a:solidFill>
              </a:rPr>
              <a:t>「介護支援専門員資質向上事業の実施について」（平成２６年７月４日老発０７０４第２号）</a:t>
            </a:r>
          </a:p>
          <a:p>
            <a:pPr marL="174625" indent="-174625"/>
            <a:r>
              <a:rPr lang="ja-JP" altLang="en-US" sz="1600" dirty="0">
                <a:solidFill>
                  <a:prstClr val="black"/>
                </a:solidFill>
              </a:rPr>
              <a:t>　</a:t>
            </a:r>
            <a:r>
              <a:rPr lang="ja-JP" altLang="en-US" sz="1600" dirty="0" smtClean="0">
                <a:solidFill>
                  <a:prstClr val="black"/>
                </a:solidFill>
              </a:rPr>
              <a:t>　　（別紙１）介護支援専門員実務研修実施要綱</a:t>
            </a:r>
            <a:endParaRPr lang="en-US" altLang="ja-JP" sz="1600" dirty="0" smtClean="0">
              <a:solidFill>
                <a:prstClr val="black"/>
              </a:solidFill>
            </a:endParaRPr>
          </a:p>
        </p:txBody>
      </p:sp>
      <p:sp>
        <p:nvSpPr>
          <p:cNvPr id="6" name="正方形/長方形 5"/>
          <p:cNvSpPr/>
          <p:nvPr/>
        </p:nvSpPr>
        <p:spPr>
          <a:xfrm>
            <a:off x="0" y="-27384"/>
            <a:ext cx="9144000" cy="4320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a:r>
              <a:rPr lang="ja-JP" altLang="en-US" sz="2000" dirty="0" smtClean="0">
                <a:solidFill>
                  <a:prstClr val="black"/>
                </a:solidFill>
                <a:latin typeface="ＤＨＰ特太ゴシック体" panose="020B0500000000000000" pitchFamily="50" charset="-128"/>
                <a:ea typeface="ＤＨＰ特太ゴシック体" panose="020B0500000000000000" pitchFamily="50" charset="-128"/>
              </a:rPr>
              <a:t>介護支援専門員実務研修における実習について</a:t>
            </a:r>
            <a:endParaRPr lang="ja-JP" altLang="en-US" sz="2000" dirty="0">
              <a:solidFill>
                <a:prstClr val="black"/>
              </a:solidFill>
              <a:latin typeface="ＤＨＰ特太ゴシック体" panose="020B0500000000000000" pitchFamily="50" charset="-128"/>
              <a:ea typeface="ＤＨＰ特太ゴシック体" panose="020B0500000000000000" pitchFamily="50" charset="-128"/>
            </a:endParaRPr>
          </a:p>
        </p:txBody>
      </p:sp>
      <p:sp>
        <p:nvSpPr>
          <p:cNvPr id="3" name="正方形/長方形 2"/>
          <p:cNvSpPr/>
          <p:nvPr/>
        </p:nvSpPr>
        <p:spPr>
          <a:xfrm>
            <a:off x="118582" y="3140968"/>
            <a:ext cx="8906836"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dirty="0" smtClean="0">
              <a:solidFill>
                <a:prstClr val="black"/>
              </a:solidFill>
            </a:endParaRPr>
          </a:p>
          <a:p>
            <a:r>
              <a:rPr lang="ja-JP" altLang="en-US" sz="1400" dirty="0">
                <a:solidFill>
                  <a:prstClr val="black"/>
                </a:solidFill>
              </a:rPr>
              <a:t>４　研修実施上の留意点</a:t>
            </a:r>
          </a:p>
          <a:p>
            <a:r>
              <a:rPr lang="ja-JP" altLang="en-US" sz="1400" dirty="0">
                <a:solidFill>
                  <a:prstClr val="black"/>
                </a:solidFill>
              </a:rPr>
              <a:t>（１）研修実施方法</a:t>
            </a:r>
          </a:p>
          <a:p>
            <a:r>
              <a:rPr lang="ja-JP" altLang="en-US" sz="1400" dirty="0">
                <a:solidFill>
                  <a:prstClr val="black"/>
                </a:solidFill>
              </a:rPr>
              <a:t>　</a:t>
            </a:r>
            <a:r>
              <a:rPr lang="ja-JP" altLang="en-US" sz="1400" dirty="0" smtClean="0">
                <a:solidFill>
                  <a:prstClr val="black"/>
                </a:solidFill>
              </a:rPr>
              <a:t>イ</a:t>
            </a:r>
            <a:r>
              <a:rPr lang="ja-JP" altLang="en-US" sz="1400" dirty="0">
                <a:solidFill>
                  <a:prstClr val="black"/>
                </a:solidFill>
              </a:rPr>
              <a:t>　実習における留意点</a:t>
            </a:r>
          </a:p>
          <a:p>
            <a:pPr marL="261938"/>
            <a:r>
              <a:rPr lang="ja-JP" altLang="en-US" sz="1400" dirty="0">
                <a:solidFill>
                  <a:prstClr val="black"/>
                </a:solidFill>
              </a:rPr>
              <a:t>    </a:t>
            </a:r>
            <a:r>
              <a:rPr lang="ja-JP" altLang="en-US" sz="1400" u="sng" dirty="0" smtClean="0">
                <a:solidFill>
                  <a:prstClr val="black"/>
                </a:solidFill>
              </a:rPr>
              <a:t>実習先</a:t>
            </a:r>
            <a:r>
              <a:rPr lang="ja-JP" altLang="en-US" sz="1400" u="sng" dirty="0">
                <a:solidFill>
                  <a:prstClr val="black"/>
                </a:solidFill>
              </a:rPr>
              <a:t>としては、特定事業所加算を取得している事業所のような指導体制が整っている事業所で行うことが適切</a:t>
            </a:r>
            <a:r>
              <a:rPr lang="ja-JP" altLang="en-US" sz="1400" dirty="0">
                <a:solidFill>
                  <a:prstClr val="black"/>
                </a:solidFill>
              </a:rPr>
              <a:t>であり、</a:t>
            </a:r>
            <a:r>
              <a:rPr lang="ja-JP" altLang="en-US" sz="1400" u="sng" dirty="0">
                <a:solidFill>
                  <a:prstClr val="black"/>
                </a:solidFill>
              </a:rPr>
              <a:t>主任介護支援専門員が配置されている事業所に協力してもらうことが適当</a:t>
            </a:r>
            <a:r>
              <a:rPr lang="ja-JP" altLang="en-US" sz="1400" dirty="0">
                <a:solidFill>
                  <a:prstClr val="black"/>
                </a:solidFill>
              </a:rPr>
              <a:t>である</a:t>
            </a:r>
            <a:r>
              <a:rPr lang="ja-JP" altLang="en-US" sz="1400" dirty="0" smtClean="0">
                <a:solidFill>
                  <a:prstClr val="black"/>
                </a:solidFill>
              </a:rPr>
              <a:t>。</a:t>
            </a:r>
          </a:p>
          <a:p>
            <a:pPr marL="261938"/>
            <a:r>
              <a:rPr lang="ja-JP" altLang="en-US" sz="1400" dirty="0">
                <a:solidFill>
                  <a:prstClr val="black"/>
                </a:solidFill>
              </a:rPr>
              <a:t> </a:t>
            </a:r>
            <a:r>
              <a:rPr lang="ja-JP" altLang="en-US" sz="1400" dirty="0" smtClean="0">
                <a:solidFill>
                  <a:prstClr val="black"/>
                </a:solidFill>
              </a:rPr>
              <a:t>   実習</a:t>
            </a:r>
            <a:r>
              <a:rPr lang="ja-JP" altLang="en-US" sz="1400" dirty="0">
                <a:solidFill>
                  <a:prstClr val="black"/>
                </a:solidFill>
              </a:rPr>
              <a:t>に当たっては、一つの事例だけではなく、複数の事例についてケアマネジメントプロセスを経験することが効果的であり、アセスメントからモニタリングまでの一連のケアマネジメントプロセス（同行等による利用者の居宅訪問、サービス担当者会議開催のための準備や当該会議への同席も含む）を経験することが適当である。なお、実習期間中にサービス担当者会議が開催される機会がなく、会議に同席できなかった場合には、実習先の指導者によって、サービス担当者会議の準備や会議当日の議事進行の方法等を説明することにより理解を促すこと</a:t>
            </a:r>
            <a:r>
              <a:rPr lang="ja-JP" altLang="en-US" sz="1400" dirty="0" smtClean="0">
                <a:solidFill>
                  <a:prstClr val="black"/>
                </a:solidFill>
              </a:rPr>
              <a:t>。</a:t>
            </a:r>
          </a:p>
          <a:p>
            <a:pPr marL="261938"/>
            <a:r>
              <a:rPr lang="ja-JP" altLang="en-US" sz="1400" dirty="0">
                <a:solidFill>
                  <a:prstClr val="black"/>
                </a:solidFill>
              </a:rPr>
              <a:t>　</a:t>
            </a:r>
            <a:r>
              <a:rPr lang="ja-JP" altLang="en-US" sz="1400" dirty="0" smtClean="0">
                <a:solidFill>
                  <a:prstClr val="black"/>
                </a:solidFill>
              </a:rPr>
              <a:t> 実習</a:t>
            </a:r>
            <a:r>
              <a:rPr lang="ja-JP" altLang="en-US" sz="1400" dirty="0">
                <a:solidFill>
                  <a:prstClr val="black"/>
                </a:solidFill>
              </a:rPr>
              <a:t>においては、事前に実習に係る対象者等の同意を得るとともに、特に対象者の安全の確保や知り得た秘密の厳守について万全を期すよう受講者に周知徹底すること</a:t>
            </a:r>
            <a:r>
              <a:rPr lang="ja-JP" altLang="en-US" sz="1400" dirty="0" smtClean="0">
                <a:solidFill>
                  <a:prstClr val="black"/>
                </a:solidFill>
              </a:rPr>
              <a:t>。</a:t>
            </a:r>
            <a:endParaRPr lang="ja-JP" altLang="en-US" sz="1400" dirty="0">
              <a:solidFill>
                <a:prstClr val="black"/>
              </a:solidFill>
            </a:endParaRPr>
          </a:p>
        </p:txBody>
      </p:sp>
      <p:sp>
        <p:nvSpPr>
          <p:cNvPr id="2" name="角丸四角形 1"/>
          <p:cNvSpPr/>
          <p:nvPr/>
        </p:nvSpPr>
        <p:spPr>
          <a:xfrm>
            <a:off x="251538" y="2924944"/>
            <a:ext cx="4652825"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4625" indent="-174625" algn="ctr"/>
            <a:r>
              <a:rPr lang="ja-JP" altLang="en-US" sz="1800" dirty="0">
                <a:solidFill>
                  <a:prstClr val="black"/>
                </a:solidFill>
              </a:rPr>
              <a:t>介護支援専門員実務研修実施</a:t>
            </a:r>
            <a:r>
              <a:rPr lang="ja-JP" altLang="en-US" sz="1800" dirty="0" smtClean="0">
                <a:solidFill>
                  <a:prstClr val="black"/>
                </a:solidFill>
              </a:rPr>
              <a:t>要綱（抜粋）</a:t>
            </a:r>
            <a:endParaRPr lang="en-US" altLang="ja-JP" sz="1800" dirty="0">
              <a:solidFill>
                <a:prstClr val="black"/>
              </a:solidFill>
            </a:endParaRPr>
          </a:p>
        </p:txBody>
      </p:sp>
      <p:sp>
        <p:nvSpPr>
          <p:cNvPr id="8" name="スライド番号プレースホルダー 3"/>
          <p:cNvSpPr>
            <a:spLocks noGrp="1"/>
          </p:cNvSpPr>
          <p:nvPr>
            <p:ph type="sldNum" sz="quarter" idx="12"/>
          </p:nvPr>
        </p:nvSpPr>
        <p:spPr>
          <a:xfrm>
            <a:off x="6964881" y="6453396"/>
            <a:ext cx="2133600" cy="365125"/>
          </a:xfrm>
        </p:spPr>
        <p:txBody>
          <a:bodyPr/>
          <a:lstStyle/>
          <a:p>
            <a:fld id="{9354FAE6-A067-44D0-81D4-CDCF88716542}"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29</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31123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8" name="直線矢印コネクタ 327"/>
          <p:cNvCxnSpPr/>
          <p:nvPr/>
        </p:nvCxnSpPr>
        <p:spPr>
          <a:xfrm>
            <a:off x="7270564" y="2968816"/>
            <a:ext cx="359020" cy="0"/>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rot="16200000">
            <a:off x="4323904" y="2354712"/>
            <a:ext cx="969694" cy="3314058"/>
          </a:xfrm>
          <a:prstGeom prst="ellipse">
            <a:avLst/>
          </a:prstGeom>
          <a:solidFill>
            <a:srgbClr val="CCECFF">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sz="1000" b="1" dirty="0">
              <a:solidFill>
                <a:prstClr val="black"/>
              </a:solidFill>
              <a:latin typeface="HGPｺﾞｼｯｸM" pitchFamily="50" charset="-128"/>
              <a:ea typeface="HGPｺﾞｼｯｸM" pitchFamily="50" charset="-128"/>
            </a:endParaRPr>
          </a:p>
        </p:txBody>
      </p:sp>
      <p:sp>
        <p:nvSpPr>
          <p:cNvPr id="93" name="角丸四角形 92"/>
          <p:cNvSpPr/>
          <p:nvPr/>
        </p:nvSpPr>
        <p:spPr>
          <a:xfrm>
            <a:off x="3272397" y="3620208"/>
            <a:ext cx="3055327" cy="7747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400" b="1" dirty="0" smtClean="0">
                <a:solidFill>
                  <a:srgbClr val="FF0000"/>
                </a:solidFill>
                <a:latin typeface="HGPｺﾞｼｯｸM" pitchFamily="50" charset="-128"/>
                <a:ea typeface="HGPｺﾞｼｯｸM" pitchFamily="50" charset="-128"/>
              </a:rPr>
              <a:t>医療機能の分化・連携と、地域包括ケア</a:t>
            </a:r>
            <a:endParaRPr lang="en-US" altLang="ja-JP" sz="1400" b="1" dirty="0" smtClean="0">
              <a:solidFill>
                <a:srgbClr val="FF0000"/>
              </a:solidFill>
              <a:latin typeface="HGPｺﾞｼｯｸM" pitchFamily="50" charset="-128"/>
              <a:ea typeface="HGPｺﾞｼｯｸM" pitchFamily="50" charset="-128"/>
            </a:endParaRPr>
          </a:p>
          <a:p>
            <a:pPr algn="ctr" defTabSz="911479">
              <a:defRPr/>
            </a:pPr>
            <a:r>
              <a:rPr lang="ja-JP" altLang="en-US" sz="1400" b="1" dirty="0" smtClean="0">
                <a:solidFill>
                  <a:srgbClr val="FF0000"/>
                </a:solidFill>
                <a:latin typeface="HGPｺﾞｼｯｸM" pitchFamily="50" charset="-128"/>
                <a:ea typeface="HGPｺﾞｼｯｸM" pitchFamily="50" charset="-128"/>
              </a:rPr>
              <a:t>システムの構築を一体的に推進</a:t>
            </a:r>
            <a:endParaRPr lang="en-US" altLang="ja-JP" sz="1400" b="1" dirty="0">
              <a:solidFill>
                <a:srgbClr val="FF0000"/>
              </a:solidFill>
              <a:latin typeface="HGPｺﾞｼｯｸM" pitchFamily="50" charset="-128"/>
              <a:ea typeface="HGPｺﾞｼｯｸM" pitchFamily="50" charset="-128"/>
            </a:endParaRPr>
          </a:p>
        </p:txBody>
      </p:sp>
      <p:sp>
        <p:nvSpPr>
          <p:cNvPr id="5" name="正方形/長方形 4"/>
          <p:cNvSpPr/>
          <p:nvPr/>
        </p:nvSpPr>
        <p:spPr>
          <a:xfrm>
            <a:off x="1544517" y="1282775"/>
            <a:ext cx="7551127" cy="290513"/>
          </a:xfrm>
          <a:prstGeom prst="rect">
            <a:avLst/>
          </a:prstGeom>
          <a:solidFill>
            <a:schemeClr val="accent5">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1479">
              <a:defRPr/>
            </a:pPr>
            <a:endParaRPr lang="ja-JP" altLang="en-US" sz="1400" dirty="0">
              <a:solidFill>
                <a:prstClr val="black"/>
              </a:solidFill>
              <a:latin typeface="HGPｺﾞｼｯｸM" pitchFamily="50" charset="-128"/>
              <a:ea typeface="HGPｺﾞｼｯｸM" pitchFamily="50" charset="-128"/>
            </a:endParaRPr>
          </a:p>
        </p:txBody>
      </p:sp>
      <p:cxnSp>
        <p:nvCxnSpPr>
          <p:cNvPr id="233" name="直線コネクタ 232"/>
          <p:cNvCxnSpPr/>
          <p:nvPr/>
        </p:nvCxnSpPr>
        <p:spPr>
          <a:xfrm>
            <a:off x="3115408" y="1270000"/>
            <a:ext cx="0" cy="462915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80598" y="449263"/>
            <a:ext cx="9079523" cy="260350"/>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a:defRPr/>
            </a:pPr>
            <a:r>
              <a:rPr lang="ja-JP" altLang="en-US" sz="1200" b="1" dirty="0">
                <a:solidFill>
                  <a:prstClr val="black"/>
                </a:solidFill>
                <a:latin typeface="HGPｺﾞｼｯｸM" pitchFamily="50" charset="-128"/>
                <a:ea typeface="HGPｺﾞｼｯｸM" pitchFamily="50" charset="-128"/>
              </a:rPr>
              <a:t>　</a:t>
            </a:r>
          </a:p>
        </p:txBody>
      </p:sp>
      <p:sp>
        <p:nvSpPr>
          <p:cNvPr id="27654" name="正方形/長方形 23"/>
          <p:cNvSpPr>
            <a:spLocks noChangeArrowheads="1"/>
          </p:cNvSpPr>
          <p:nvPr/>
        </p:nvSpPr>
        <p:spPr bwMode="auto">
          <a:xfrm>
            <a:off x="188028" y="423424"/>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a:solidFill>
                  <a:srgbClr val="000000"/>
                </a:solidFill>
                <a:latin typeface="HGPｺﾞｼｯｸM" pitchFamily="50" charset="-128"/>
                <a:ea typeface="HGPｺﾞｼｯｸM" pitchFamily="50" charset="-128"/>
              </a:rPr>
              <a:t>平成２５年度</a:t>
            </a:r>
          </a:p>
        </p:txBody>
      </p:sp>
      <p:sp>
        <p:nvSpPr>
          <p:cNvPr id="27655" name="正方形/長方形 78"/>
          <p:cNvSpPr>
            <a:spLocks noChangeArrowheads="1"/>
          </p:cNvSpPr>
          <p:nvPr/>
        </p:nvSpPr>
        <p:spPr bwMode="auto">
          <a:xfrm>
            <a:off x="3492012" y="425012"/>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a:solidFill>
                  <a:srgbClr val="000000"/>
                </a:solidFill>
                <a:latin typeface="HGPｺﾞｼｯｸM" pitchFamily="50" charset="-128"/>
                <a:ea typeface="HGPｺﾞｼｯｸM" pitchFamily="50" charset="-128"/>
              </a:rPr>
              <a:t>平成２７年度</a:t>
            </a:r>
          </a:p>
        </p:txBody>
      </p:sp>
      <p:sp>
        <p:nvSpPr>
          <p:cNvPr id="27656" name="正方形/長方形 79"/>
          <p:cNvSpPr>
            <a:spLocks noChangeArrowheads="1"/>
          </p:cNvSpPr>
          <p:nvPr/>
        </p:nvSpPr>
        <p:spPr bwMode="auto">
          <a:xfrm>
            <a:off x="5144980" y="423424"/>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平成２８年度</a:t>
            </a:r>
          </a:p>
        </p:txBody>
      </p:sp>
      <p:sp>
        <p:nvSpPr>
          <p:cNvPr id="27657" name="正方形/長方形 80"/>
          <p:cNvSpPr>
            <a:spLocks noChangeArrowheads="1"/>
          </p:cNvSpPr>
          <p:nvPr/>
        </p:nvSpPr>
        <p:spPr bwMode="auto">
          <a:xfrm>
            <a:off x="6868720" y="424793"/>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平成２９年度</a:t>
            </a:r>
          </a:p>
        </p:txBody>
      </p:sp>
      <p:sp>
        <p:nvSpPr>
          <p:cNvPr id="27658" name="正方形/長方形 94"/>
          <p:cNvSpPr>
            <a:spLocks noChangeArrowheads="1"/>
          </p:cNvSpPr>
          <p:nvPr/>
        </p:nvSpPr>
        <p:spPr bwMode="auto">
          <a:xfrm>
            <a:off x="1701326" y="428187"/>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平成２６年度</a:t>
            </a:r>
          </a:p>
        </p:txBody>
      </p:sp>
      <p:sp>
        <p:nvSpPr>
          <p:cNvPr id="27659" name="正方形/長方形 89"/>
          <p:cNvSpPr>
            <a:spLocks noChangeArrowheads="1"/>
          </p:cNvSpPr>
          <p:nvPr/>
        </p:nvSpPr>
        <p:spPr bwMode="auto">
          <a:xfrm>
            <a:off x="8168054" y="423425"/>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a:solidFill>
                  <a:srgbClr val="000000"/>
                </a:solidFill>
                <a:latin typeface="HGPｺﾞｼｯｸM" pitchFamily="50" charset="-128"/>
                <a:ea typeface="HGPｺﾞｼｯｸM" pitchFamily="50" charset="-128"/>
              </a:rPr>
              <a:t>平成３０年度</a:t>
            </a:r>
          </a:p>
        </p:txBody>
      </p:sp>
      <p:sp>
        <p:nvSpPr>
          <p:cNvPr id="27660" name="テキスト ボックス 83"/>
          <p:cNvSpPr txBox="1">
            <a:spLocks noChangeArrowheads="1"/>
          </p:cNvSpPr>
          <p:nvPr/>
        </p:nvSpPr>
        <p:spPr bwMode="auto">
          <a:xfrm>
            <a:off x="8330325" y="1889126"/>
            <a:ext cx="123092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solidFill>
                  <a:srgbClr val="000000"/>
                </a:solidFill>
                <a:latin typeface="Arial" charset="0"/>
              </a:rPr>
              <a:t>同時改定</a:t>
            </a:r>
            <a:endParaRPr lang="en-US" altLang="ja-JP" sz="1200">
              <a:solidFill>
                <a:srgbClr val="000000"/>
              </a:solidFill>
              <a:latin typeface="Arial" charset="0"/>
            </a:endParaRPr>
          </a:p>
          <a:p>
            <a:pPr>
              <a:spcBef>
                <a:spcPct val="0"/>
              </a:spcBef>
              <a:buFontTx/>
              <a:buNone/>
            </a:pPr>
            <a:r>
              <a:rPr lang="ja-JP" altLang="en-US" sz="1200">
                <a:solidFill>
                  <a:srgbClr val="000000"/>
                </a:solidFill>
                <a:latin typeface="Arial" charset="0"/>
              </a:rPr>
              <a:t>（予定）</a:t>
            </a:r>
            <a:endParaRPr lang="en-US" altLang="ja-JP" sz="1200">
              <a:solidFill>
                <a:srgbClr val="000000"/>
              </a:solidFill>
              <a:latin typeface="Arial" charset="0"/>
            </a:endParaRPr>
          </a:p>
        </p:txBody>
      </p:sp>
      <p:cxnSp>
        <p:nvCxnSpPr>
          <p:cNvPr id="27" name="直線コネクタ 26"/>
          <p:cNvCxnSpPr/>
          <p:nvPr/>
        </p:nvCxnSpPr>
        <p:spPr>
          <a:xfrm>
            <a:off x="1312985" y="917575"/>
            <a:ext cx="0" cy="4241800"/>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787412" y="1235075"/>
            <a:ext cx="0" cy="524033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516566" y="1247775"/>
            <a:ext cx="4396" cy="5256213"/>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8207034" y="1298578"/>
            <a:ext cx="21981" cy="5205413"/>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665" name="テキスト ボックス 19"/>
          <p:cNvSpPr txBox="1">
            <a:spLocks noChangeArrowheads="1"/>
          </p:cNvSpPr>
          <p:nvPr/>
        </p:nvSpPr>
        <p:spPr bwMode="auto">
          <a:xfrm>
            <a:off x="1714514" y="1312886"/>
            <a:ext cx="12587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100">
                <a:solidFill>
                  <a:srgbClr val="000000"/>
                </a:solidFill>
                <a:latin typeface="Arial" charset="0"/>
              </a:rPr>
              <a:t>基金（医療分のみ）</a:t>
            </a:r>
            <a:endParaRPr lang="en-US" altLang="ja-JP" sz="1100">
              <a:solidFill>
                <a:srgbClr val="000000"/>
              </a:solidFill>
              <a:latin typeface="Arial" charset="0"/>
            </a:endParaRPr>
          </a:p>
        </p:txBody>
      </p:sp>
      <p:sp>
        <p:nvSpPr>
          <p:cNvPr id="27666" name="テキスト ボックス 101"/>
          <p:cNvSpPr txBox="1">
            <a:spLocks noChangeArrowheads="1"/>
          </p:cNvSpPr>
          <p:nvPr/>
        </p:nvSpPr>
        <p:spPr bwMode="auto">
          <a:xfrm>
            <a:off x="3002610" y="1311275"/>
            <a:ext cx="2060331"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100">
                <a:solidFill>
                  <a:srgbClr val="000000"/>
                </a:solidFill>
                <a:latin typeface="Arial" charset="0"/>
              </a:rPr>
              <a:t>基金（介護分を追加）</a:t>
            </a:r>
          </a:p>
        </p:txBody>
      </p:sp>
      <p:sp>
        <p:nvSpPr>
          <p:cNvPr id="27667" name="テキスト ボックス 102"/>
          <p:cNvSpPr txBox="1">
            <a:spLocks noChangeArrowheads="1"/>
          </p:cNvSpPr>
          <p:nvPr/>
        </p:nvSpPr>
        <p:spPr bwMode="auto">
          <a:xfrm>
            <a:off x="5386768" y="1311275"/>
            <a:ext cx="58175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100">
                <a:solidFill>
                  <a:srgbClr val="000000"/>
                </a:solidFill>
                <a:latin typeface="Arial" charset="0"/>
              </a:rPr>
              <a:t>基金</a:t>
            </a:r>
            <a:endParaRPr lang="en-US" altLang="ja-JP" sz="1100">
              <a:solidFill>
                <a:srgbClr val="000000"/>
              </a:solidFill>
              <a:latin typeface="Arial" charset="0"/>
            </a:endParaRPr>
          </a:p>
        </p:txBody>
      </p:sp>
      <p:sp>
        <p:nvSpPr>
          <p:cNvPr id="27668" name="テキスト ボックス 103"/>
          <p:cNvSpPr txBox="1">
            <a:spLocks noChangeArrowheads="1"/>
          </p:cNvSpPr>
          <p:nvPr/>
        </p:nvSpPr>
        <p:spPr bwMode="auto">
          <a:xfrm>
            <a:off x="7230244" y="1311275"/>
            <a:ext cx="57882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100">
                <a:solidFill>
                  <a:srgbClr val="000000"/>
                </a:solidFill>
                <a:latin typeface="Arial" charset="0"/>
              </a:rPr>
              <a:t>基金</a:t>
            </a:r>
          </a:p>
        </p:txBody>
      </p:sp>
      <p:sp>
        <p:nvSpPr>
          <p:cNvPr id="247" name="角丸四角形 246"/>
          <p:cNvSpPr/>
          <p:nvPr/>
        </p:nvSpPr>
        <p:spPr>
          <a:xfrm>
            <a:off x="6366698" y="1846265"/>
            <a:ext cx="835269" cy="273843"/>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a:solidFill>
                  <a:prstClr val="black"/>
                </a:solidFill>
                <a:latin typeface="HGPｺﾞｼｯｸM" pitchFamily="50" charset="-128"/>
                <a:ea typeface="HGPｺﾞｼｯｸM" pitchFamily="50" charset="-128"/>
              </a:rPr>
              <a:t>総合確保</a:t>
            </a:r>
            <a:r>
              <a:rPr lang="ja-JP" altLang="en-US" sz="1000" dirty="0" smtClean="0">
                <a:solidFill>
                  <a:prstClr val="black"/>
                </a:solidFill>
                <a:latin typeface="HGPｺﾞｼｯｸM" pitchFamily="50" charset="-128"/>
                <a:ea typeface="HGPｺﾞｼｯｸM" pitchFamily="50" charset="-128"/>
              </a:rPr>
              <a:t>方針</a:t>
            </a:r>
            <a:endParaRPr lang="en-US" altLang="ja-JP" sz="10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6539645" y="2828086"/>
            <a:ext cx="757603" cy="327025"/>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smtClean="0">
                <a:solidFill>
                  <a:sysClr val="windowText" lastClr="000000"/>
                </a:solidFill>
                <a:latin typeface="HGPｺﾞｼｯｸM" pitchFamily="50" charset="-128"/>
                <a:ea typeface="HGPｺﾞｼｯｸM" pitchFamily="50" charset="-128"/>
              </a:rPr>
              <a:t>医療計画</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a:defRPr/>
            </a:pPr>
            <a:r>
              <a:rPr lang="ja-JP" altLang="en-US" sz="900" dirty="0" smtClean="0">
                <a:solidFill>
                  <a:sysClr val="windowText" lastClr="000000"/>
                </a:solidFill>
                <a:latin typeface="HGPｺﾞｼｯｸM" pitchFamily="50" charset="-128"/>
                <a:ea typeface="HGPｺﾞｼｯｸM" pitchFamily="50" charset="-128"/>
              </a:rPr>
              <a:t>基本方針</a:t>
            </a:r>
            <a:endParaRPr lang="en-US" altLang="ja-JP" sz="900" dirty="0">
              <a:solidFill>
                <a:sysClr val="windowText" lastClr="000000"/>
              </a:solidFill>
              <a:latin typeface="HGPｺﾞｼｯｸM" pitchFamily="50" charset="-128"/>
              <a:ea typeface="HGPｺﾞｼｯｸM" pitchFamily="50" charset="-128"/>
            </a:endParaRPr>
          </a:p>
        </p:txBody>
      </p:sp>
      <p:sp>
        <p:nvSpPr>
          <p:cNvPr id="284" name="右矢印 283"/>
          <p:cNvSpPr/>
          <p:nvPr/>
        </p:nvSpPr>
        <p:spPr>
          <a:xfrm>
            <a:off x="1963641" y="2297396"/>
            <a:ext cx="1097573" cy="369888"/>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a:solidFill>
                  <a:prstClr val="black"/>
                </a:solidFill>
                <a:latin typeface="HGPｺﾞｼｯｸM" pitchFamily="50" charset="-128"/>
                <a:ea typeface="HGPｺﾞｼｯｸM" pitchFamily="50" charset="-128"/>
              </a:rPr>
              <a:t>病床機能報告</a:t>
            </a:r>
          </a:p>
        </p:txBody>
      </p:sp>
      <p:cxnSp>
        <p:nvCxnSpPr>
          <p:cNvPr id="286" name="直線矢印コネクタ 285"/>
          <p:cNvCxnSpPr>
            <a:endCxn id="74" idx="1"/>
          </p:cNvCxnSpPr>
          <p:nvPr/>
        </p:nvCxnSpPr>
        <p:spPr>
          <a:xfrm>
            <a:off x="2891220" y="2944449"/>
            <a:ext cx="218344" cy="14723"/>
          </a:xfrm>
          <a:prstGeom prst="straightConnector1">
            <a:avLst/>
          </a:pr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2" name="角丸四角形 301"/>
          <p:cNvSpPr/>
          <p:nvPr/>
        </p:nvSpPr>
        <p:spPr>
          <a:xfrm>
            <a:off x="427892" y="1739900"/>
            <a:ext cx="1037492" cy="39528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smtClean="0">
                <a:solidFill>
                  <a:prstClr val="black"/>
                </a:solidFill>
                <a:latin typeface="HGPｺﾞｼｯｸM" pitchFamily="50" charset="-128"/>
                <a:ea typeface="HGPｺﾞｼｯｸM" pitchFamily="50" charset="-128"/>
              </a:rPr>
              <a:t>医療介護</a:t>
            </a:r>
            <a:endParaRPr lang="en-US" altLang="ja-JP" sz="1000" dirty="0" smtClean="0">
              <a:solidFill>
                <a:prstClr val="black"/>
              </a:solidFill>
              <a:latin typeface="HGPｺﾞｼｯｸM" pitchFamily="50" charset="-128"/>
              <a:ea typeface="HGPｺﾞｼｯｸM" pitchFamily="50" charset="-128"/>
            </a:endParaRPr>
          </a:p>
          <a:p>
            <a:pPr algn="ctr" defTabSz="911479">
              <a:defRPr/>
            </a:pPr>
            <a:r>
              <a:rPr lang="ja-JP" altLang="en-US" sz="1000" dirty="0" smtClean="0">
                <a:solidFill>
                  <a:prstClr val="black"/>
                </a:solidFill>
                <a:latin typeface="HGPｺﾞｼｯｸM" pitchFamily="50" charset="-128"/>
                <a:ea typeface="HGPｺﾞｼｯｸM" pitchFamily="50" charset="-128"/>
              </a:rPr>
              <a:t>総合確保法</a:t>
            </a:r>
            <a:endParaRPr lang="en-US" altLang="ja-JP" sz="1000" dirty="0" smtClean="0">
              <a:solidFill>
                <a:prstClr val="black"/>
              </a:solidFill>
              <a:latin typeface="HGPｺﾞｼｯｸM" pitchFamily="50" charset="-128"/>
              <a:ea typeface="HGPｺﾞｼｯｸM" pitchFamily="50" charset="-128"/>
            </a:endParaRPr>
          </a:p>
        </p:txBody>
      </p:sp>
      <p:sp>
        <p:nvSpPr>
          <p:cNvPr id="303" name="角丸四角形 302"/>
          <p:cNvSpPr/>
          <p:nvPr/>
        </p:nvSpPr>
        <p:spPr>
          <a:xfrm>
            <a:off x="419137" y="2767803"/>
            <a:ext cx="1063869" cy="303212"/>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smtClean="0">
                <a:solidFill>
                  <a:sysClr val="windowText" lastClr="000000"/>
                </a:solidFill>
                <a:latin typeface="HGPｺﾞｼｯｸM" pitchFamily="50" charset="-128"/>
                <a:ea typeface="HGPｺﾞｼｯｸM" pitchFamily="50" charset="-128"/>
              </a:rPr>
              <a:t>改正医療法</a:t>
            </a:r>
            <a:endParaRPr lang="en-US" altLang="ja-JP" sz="1000" dirty="0" smtClean="0">
              <a:solidFill>
                <a:sysClr val="windowText" lastClr="000000"/>
              </a:solidFill>
              <a:latin typeface="HGPｺﾞｼｯｸM" pitchFamily="50" charset="-128"/>
              <a:ea typeface="HGPｺﾞｼｯｸM" pitchFamily="50" charset="-128"/>
            </a:endParaRPr>
          </a:p>
        </p:txBody>
      </p:sp>
      <p:sp>
        <p:nvSpPr>
          <p:cNvPr id="309" name="角丸四角形 308"/>
          <p:cNvSpPr/>
          <p:nvPr/>
        </p:nvSpPr>
        <p:spPr>
          <a:xfrm>
            <a:off x="427929" y="4294978"/>
            <a:ext cx="1046285" cy="36195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a:solidFill>
                  <a:prstClr val="black"/>
                </a:solidFill>
                <a:latin typeface="HGPｺﾞｼｯｸM" pitchFamily="50" charset="-128"/>
                <a:ea typeface="HGPｺﾞｼｯｸM" pitchFamily="50" charset="-128"/>
              </a:rPr>
              <a:t>改正介護保険法</a:t>
            </a:r>
            <a:endParaRPr lang="en-US" altLang="ja-JP" sz="1000" dirty="0">
              <a:solidFill>
                <a:prstClr val="black"/>
              </a:solidFill>
              <a:latin typeface="HGPｺﾞｼｯｸM" pitchFamily="50" charset="-128"/>
              <a:ea typeface="HGPｺﾞｼｯｸM" pitchFamily="50" charset="-128"/>
            </a:endParaRPr>
          </a:p>
        </p:txBody>
      </p:sp>
      <p:sp>
        <p:nvSpPr>
          <p:cNvPr id="310" name="角丸四角形 309"/>
          <p:cNvSpPr/>
          <p:nvPr/>
        </p:nvSpPr>
        <p:spPr>
          <a:xfrm>
            <a:off x="1647106" y="1841502"/>
            <a:ext cx="863112" cy="220663"/>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a:solidFill>
                  <a:prstClr val="black"/>
                </a:solidFill>
                <a:latin typeface="HGPｺﾞｼｯｸM" pitchFamily="50" charset="-128"/>
                <a:ea typeface="HGPｺﾞｼｯｸM" pitchFamily="50" charset="-128"/>
              </a:rPr>
              <a:t>総合確保</a:t>
            </a:r>
            <a:r>
              <a:rPr lang="ja-JP" altLang="en-US" sz="1000" dirty="0" smtClean="0">
                <a:solidFill>
                  <a:prstClr val="black"/>
                </a:solidFill>
                <a:latin typeface="HGPｺﾞｼｯｸM" pitchFamily="50" charset="-128"/>
                <a:ea typeface="HGPｺﾞｼｯｸM" pitchFamily="50" charset="-128"/>
              </a:rPr>
              <a:t>方針</a:t>
            </a:r>
            <a:endParaRPr lang="en-US" altLang="ja-JP" sz="1000" dirty="0">
              <a:solidFill>
                <a:prstClr val="black"/>
              </a:solidFill>
              <a:latin typeface="HGPｺﾞｼｯｸM" pitchFamily="50" charset="-128"/>
              <a:ea typeface="HGPｺﾞｼｯｸM" pitchFamily="50" charset="-128"/>
            </a:endParaRPr>
          </a:p>
        </p:txBody>
      </p:sp>
      <p:cxnSp>
        <p:nvCxnSpPr>
          <p:cNvPr id="313" name="直線コネクタ 312"/>
          <p:cNvCxnSpPr/>
          <p:nvPr/>
        </p:nvCxnSpPr>
        <p:spPr>
          <a:xfrm>
            <a:off x="1771650" y="4056852"/>
            <a:ext cx="0" cy="43973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a:off x="1761406" y="4496590"/>
            <a:ext cx="200758"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9" name="角丸四角形 318"/>
          <p:cNvSpPr/>
          <p:nvPr/>
        </p:nvSpPr>
        <p:spPr>
          <a:xfrm>
            <a:off x="1960685" y="4321965"/>
            <a:ext cx="986204" cy="60483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smtClean="0">
                <a:solidFill>
                  <a:prstClr val="black"/>
                </a:solidFill>
                <a:latin typeface="HGPｺﾞｼｯｸM" pitchFamily="50" charset="-128"/>
                <a:ea typeface="HGPｺﾞｼｯｸM" pitchFamily="50" charset="-128"/>
              </a:rPr>
              <a:t>介護保険事業</a:t>
            </a:r>
            <a:endParaRPr lang="en-US" altLang="ja-JP" sz="900" dirty="0" smtClean="0">
              <a:solidFill>
                <a:prstClr val="black"/>
              </a:solidFill>
              <a:latin typeface="HGPｺﾞｼｯｸM" pitchFamily="50" charset="-128"/>
              <a:ea typeface="HGPｺﾞｼｯｸM" pitchFamily="50" charset="-128"/>
            </a:endParaRPr>
          </a:p>
          <a:p>
            <a:pPr algn="ctr" defTabSz="911479">
              <a:defRPr/>
            </a:pPr>
            <a:r>
              <a:rPr lang="ja-JP" altLang="en-US" sz="900" dirty="0" smtClean="0">
                <a:solidFill>
                  <a:prstClr val="black"/>
                </a:solidFill>
                <a:latin typeface="HGPｺﾞｼｯｸM" pitchFamily="50" charset="-128"/>
                <a:ea typeface="HGPｺﾞｼｯｸM" pitchFamily="50" charset="-128"/>
              </a:rPr>
              <a:t>（支援）計画策定</a:t>
            </a:r>
            <a:endParaRPr lang="ja-JP" altLang="en-US" sz="900" dirty="0">
              <a:solidFill>
                <a:prstClr val="black"/>
              </a:solidFill>
              <a:latin typeface="HGPｺﾞｼｯｸM" pitchFamily="50" charset="-128"/>
              <a:ea typeface="HGPｺﾞｼｯｸM" pitchFamily="50" charset="-128"/>
            </a:endParaRPr>
          </a:p>
        </p:txBody>
      </p:sp>
      <p:grpSp>
        <p:nvGrpSpPr>
          <p:cNvPr id="27681" name="グループ化 321"/>
          <p:cNvGrpSpPr>
            <a:grpSpLocks/>
          </p:cNvGrpSpPr>
          <p:nvPr/>
        </p:nvGrpSpPr>
        <p:grpSpPr bwMode="auto">
          <a:xfrm>
            <a:off x="7636187" y="2487885"/>
            <a:ext cx="458666" cy="2207598"/>
            <a:chOff x="8360137" y="2574694"/>
            <a:chExt cx="458484" cy="2343296"/>
          </a:xfrm>
        </p:grpSpPr>
        <p:sp>
          <p:nvSpPr>
            <p:cNvPr id="323" name="角丸四角形 322"/>
            <p:cNvSpPr/>
            <p:nvPr/>
          </p:nvSpPr>
          <p:spPr>
            <a:xfrm>
              <a:off x="8360137" y="2574694"/>
              <a:ext cx="458484" cy="846095"/>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sysClr val="windowText" lastClr="000000"/>
                  </a:solidFill>
                  <a:latin typeface="HGPｺﾞｼｯｸM" pitchFamily="50" charset="-128"/>
                  <a:ea typeface="HGPｺﾞｼｯｸM" pitchFamily="50" charset="-128"/>
                </a:rPr>
                <a:t>医療</a:t>
              </a:r>
              <a:r>
                <a:rPr lang="ja-JP" altLang="en-US" sz="1200" dirty="0" smtClean="0">
                  <a:solidFill>
                    <a:sysClr val="windowText" lastClr="000000"/>
                  </a:solidFill>
                  <a:latin typeface="HGPｺﾞｼｯｸM" pitchFamily="50" charset="-128"/>
                  <a:ea typeface="HGPｺﾞｼｯｸM" pitchFamily="50" charset="-128"/>
                </a:rPr>
                <a:t>計画</a:t>
              </a:r>
              <a:endParaRPr lang="en-US" altLang="ja-JP" sz="1200" dirty="0" smtClean="0">
                <a:solidFill>
                  <a:sysClr val="windowText" lastClr="000000"/>
                </a:solidFill>
                <a:latin typeface="HGPｺﾞｼｯｸM" pitchFamily="50" charset="-128"/>
                <a:ea typeface="HGPｺﾞｼｯｸM" pitchFamily="50" charset="-128"/>
              </a:endParaRPr>
            </a:p>
            <a:p>
              <a:pPr algn="ctr" defTabSz="911479">
                <a:defRPr/>
              </a:pPr>
              <a:r>
                <a:rPr lang="ja-JP" altLang="en-US" sz="1200" dirty="0" smtClean="0">
                  <a:solidFill>
                    <a:sysClr val="windowText" lastClr="000000"/>
                  </a:solidFill>
                  <a:latin typeface="HGPｺﾞｼｯｸM" pitchFamily="50" charset="-128"/>
                  <a:ea typeface="HGPｺﾞｼｯｸM" pitchFamily="50" charset="-128"/>
                </a:rPr>
                <a:t>策定</a:t>
              </a:r>
              <a:endParaRPr lang="en-US" altLang="ja-JP" sz="1200" dirty="0">
                <a:solidFill>
                  <a:sysClr val="windowText" lastClr="000000"/>
                </a:solidFill>
                <a:latin typeface="HGPｺﾞｼｯｸM" pitchFamily="50" charset="-128"/>
                <a:ea typeface="HGPｺﾞｼｯｸM" pitchFamily="50" charset="-128"/>
              </a:endParaRPr>
            </a:p>
          </p:txBody>
        </p:sp>
        <p:sp>
          <p:nvSpPr>
            <p:cNvPr id="324" name="角丸四角形 323"/>
            <p:cNvSpPr/>
            <p:nvPr/>
          </p:nvSpPr>
          <p:spPr>
            <a:xfrm>
              <a:off x="8360137" y="3724248"/>
              <a:ext cx="458484" cy="1193742"/>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a:defRPr/>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cxnSp>
        <p:nvCxnSpPr>
          <p:cNvPr id="329" name="直線矢印コネクタ 328"/>
          <p:cNvCxnSpPr/>
          <p:nvPr/>
        </p:nvCxnSpPr>
        <p:spPr>
          <a:xfrm flipV="1">
            <a:off x="6715858" y="4293096"/>
            <a:ext cx="877765"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1" name="角丸四角形 330"/>
          <p:cNvSpPr/>
          <p:nvPr/>
        </p:nvSpPr>
        <p:spPr>
          <a:xfrm>
            <a:off x="6566013" y="4060640"/>
            <a:ext cx="731226" cy="43594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a:defRPr/>
            </a:pPr>
            <a:r>
              <a:rPr lang="ja-JP" altLang="en-US" sz="900" dirty="0" smtClean="0">
                <a:solidFill>
                  <a:prstClr val="black"/>
                </a:solidFill>
                <a:latin typeface="HGPｺﾞｼｯｸM" pitchFamily="50" charset="-128"/>
                <a:ea typeface="HGPｺﾞｼｯｸM" pitchFamily="50" charset="-128"/>
              </a:rPr>
              <a:t>計画基本指針</a:t>
            </a:r>
            <a:endParaRPr lang="ja-JP" altLang="en-US" sz="900" dirty="0">
              <a:solidFill>
                <a:prstClr val="black"/>
              </a:solidFill>
              <a:latin typeface="HGPｺﾞｼｯｸM" pitchFamily="50" charset="-128"/>
              <a:ea typeface="HGPｺﾞｼｯｸM" pitchFamily="50" charset="-128"/>
            </a:endParaRPr>
          </a:p>
        </p:txBody>
      </p:sp>
      <p:sp>
        <p:nvSpPr>
          <p:cNvPr id="308" name="角丸四角形 307"/>
          <p:cNvSpPr/>
          <p:nvPr/>
        </p:nvSpPr>
        <p:spPr>
          <a:xfrm>
            <a:off x="1714514" y="3864769"/>
            <a:ext cx="943708" cy="38417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a:defRPr/>
            </a:pPr>
            <a:r>
              <a:rPr lang="ja-JP" altLang="en-US" sz="900" dirty="0" smtClean="0">
                <a:solidFill>
                  <a:prstClr val="black"/>
                </a:solidFill>
                <a:latin typeface="HGPｺﾞｼｯｸM" pitchFamily="50" charset="-128"/>
                <a:ea typeface="HGPｺﾞｼｯｸM" pitchFamily="50" charset="-128"/>
              </a:rPr>
              <a:t>計画基本指針</a:t>
            </a:r>
            <a:endParaRPr lang="en-US" altLang="ja-JP" sz="9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1910476" y="4943246"/>
            <a:ext cx="1132743" cy="369332"/>
          </a:xfrm>
          <a:prstGeom prst="rect">
            <a:avLst/>
          </a:prstGeom>
          <a:noFill/>
        </p:spPr>
        <p:txBody>
          <a:bodyPr>
            <a:spAutoFit/>
          </a:bodyPr>
          <a:lstStyle/>
          <a:p>
            <a:pPr defTabSz="911479">
              <a:defRPr/>
            </a:pPr>
            <a:r>
              <a:rPr lang="ja-JP" altLang="en-US" sz="900" dirty="0">
                <a:solidFill>
                  <a:prstClr val="black"/>
                </a:solidFill>
                <a:ea typeface="ＭＳ Ｐゴシック" pitchFamily="50" charset="-128"/>
              </a:rPr>
              <a:t>・</a:t>
            </a:r>
            <a:r>
              <a:rPr lang="en-US" altLang="ja-JP" sz="900" dirty="0">
                <a:solidFill>
                  <a:prstClr val="black"/>
                </a:solidFill>
                <a:ea typeface="ＭＳ Ｐゴシック" pitchFamily="50" charset="-128"/>
              </a:rPr>
              <a:t>2025</a:t>
            </a:r>
            <a:r>
              <a:rPr lang="ja-JP" altLang="en-US" sz="900" dirty="0">
                <a:solidFill>
                  <a:prstClr val="black"/>
                </a:solidFill>
                <a:ea typeface="ＭＳ Ｐゴシック" pitchFamily="50" charset="-128"/>
              </a:rPr>
              <a:t>年度までの将来見通しの策定</a:t>
            </a:r>
            <a:endParaRPr lang="en-US" altLang="ja-JP" sz="900" dirty="0">
              <a:solidFill>
                <a:prstClr val="black"/>
              </a:solidFill>
              <a:ea typeface="ＭＳ Ｐゴシック" pitchFamily="50" charset="-128"/>
            </a:endParaRPr>
          </a:p>
        </p:txBody>
      </p:sp>
      <p:sp>
        <p:nvSpPr>
          <p:cNvPr id="2" name="フローチャート : 抜出し 1"/>
          <p:cNvSpPr/>
          <p:nvPr/>
        </p:nvSpPr>
        <p:spPr>
          <a:xfrm>
            <a:off x="2977682" y="1774825"/>
            <a:ext cx="237392" cy="220663"/>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75" name="フローチャート : 抜出し 74"/>
          <p:cNvSpPr/>
          <p:nvPr/>
        </p:nvSpPr>
        <p:spPr>
          <a:xfrm>
            <a:off x="8075344" y="2060848"/>
            <a:ext cx="237392" cy="222250"/>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76" name="フローチャート : 抜出し 75"/>
          <p:cNvSpPr/>
          <p:nvPr/>
        </p:nvSpPr>
        <p:spPr>
          <a:xfrm>
            <a:off x="4667270" y="1774825"/>
            <a:ext cx="237392" cy="220663"/>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77" name="フローチャート : 抜出し 76"/>
          <p:cNvSpPr/>
          <p:nvPr/>
        </p:nvSpPr>
        <p:spPr>
          <a:xfrm>
            <a:off x="8070951" y="1830388"/>
            <a:ext cx="238858" cy="22066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27691" name="テキスト ボックス 77"/>
          <p:cNvSpPr txBox="1">
            <a:spLocks noChangeArrowheads="1"/>
          </p:cNvSpPr>
          <p:nvPr/>
        </p:nvSpPr>
        <p:spPr bwMode="auto">
          <a:xfrm>
            <a:off x="3229211" y="1812929"/>
            <a:ext cx="156356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solidFill>
                  <a:srgbClr val="000000"/>
                </a:solidFill>
                <a:latin typeface="Arial" charset="0"/>
              </a:rPr>
              <a:t>介護報酬改定</a:t>
            </a:r>
            <a:endParaRPr lang="en-US" altLang="ja-JP" sz="1200">
              <a:solidFill>
                <a:srgbClr val="000000"/>
              </a:solidFill>
              <a:latin typeface="Arial" charset="0"/>
            </a:endParaRPr>
          </a:p>
        </p:txBody>
      </p:sp>
      <p:sp>
        <p:nvSpPr>
          <p:cNvPr id="27692" name="テキスト ボックス 81"/>
          <p:cNvSpPr txBox="1">
            <a:spLocks noChangeArrowheads="1"/>
          </p:cNvSpPr>
          <p:nvPr/>
        </p:nvSpPr>
        <p:spPr bwMode="auto">
          <a:xfrm>
            <a:off x="4928889" y="1774827"/>
            <a:ext cx="15137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100" dirty="0">
                <a:solidFill>
                  <a:srgbClr val="000000"/>
                </a:solidFill>
                <a:latin typeface="Arial" charset="0"/>
              </a:rPr>
              <a:t>診療報酬改定（予定）</a:t>
            </a:r>
            <a:endParaRPr lang="en-US" altLang="ja-JP" sz="1100" dirty="0">
              <a:solidFill>
                <a:srgbClr val="000000"/>
              </a:solidFill>
              <a:latin typeface="Arial" charset="0"/>
            </a:endParaRPr>
          </a:p>
        </p:txBody>
      </p:sp>
      <p:sp>
        <p:nvSpPr>
          <p:cNvPr id="69" name="上矢印 68"/>
          <p:cNvSpPr/>
          <p:nvPr/>
        </p:nvSpPr>
        <p:spPr>
          <a:xfrm>
            <a:off x="1780443" y="1514550"/>
            <a:ext cx="180242" cy="315913"/>
          </a:xfrm>
          <a:prstGeom prst="upArrow">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27695" name="テキスト ボックス 69"/>
          <p:cNvSpPr txBox="1">
            <a:spLocks noChangeArrowheads="1"/>
          </p:cNvSpPr>
          <p:nvPr/>
        </p:nvSpPr>
        <p:spPr bwMode="auto">
          <a:xfrm>
            <a:off x="1899143" y="1587501"/>
            <a:ext cx="877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800" dirty="0">
                <a:solidFill>
                  <a:srgbClr val="000000"/>
                </a:solidFill>
                <a:latin typeface="Arial" charset="0"/>
              </a:rPr>
              <a:t>基金造成・執行</a:t>
            </a:r>
            <a:endParaRPr lang="en-US" altLang="ja-JP" sz="800" dirty="0">
              <a:solidFill>
                <a:srgbClr val="000000"/>
              </a:solidFill>
              <a:latin typeface="Arial" charset="0"/>
            </a:endParaRPr>
          </a:p>
        </p:txBody>
      </p:sp>
      <p:sp>
        <p:nvSpPr>
          <p:cNvPr id="74" name="右矢印 73"/>
          <p:cNvSpPr/>
          <p:nvPr/>
        </p:nvSpPr>
        <p:spPr>
          <a:xfrm>
            <a:off x="3109547" y="2766290"/>
            <a:ext cx="2616028" cy="385763"/>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地域医療構想（ビジョン）の策定</a:t>
            </a:r>
          </a:p>
        </p:txBody>
      </p:sp>
      <p:sp>
        <p:nvSpPr>
          <p:cNvPr id="85" name="右矢印 84"/>
          <p:cNvSpPr/>
          <p:nvPr/>
        </p:nvSpPr>
        <p:spPr>
          <a:xfrm>
            <a:off x="3109545" y="4755023"/>
            <a:ext cx="5073162" cy="466725"/>
          </a:xfrm>
          <a:prstGeom prst="rightArrow">
            <a:avLst>
              <a:gd name="adj1" fmla="val 64286"/>
              <a:gd name="adj2" fmla="val 50000"/>
            </a:avLst>
          </a:prstGeom>
          <a:solidFill>
            <a:srgbClr val="FFCCCC"/>
          </a:solidFill>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prstClr val="black"/>
                </a:solidFill>
                <a:latin typeface="HGPｺﾞｼｯｸM" pitchFamily="50" charset="-128"/>
                <a:ea typeface="HGPｺﾞｼｯｸM" pitchFamily="50" charset="-128"/>
              </a:rPr>
              <a:t>第</a:t>
            </a:r>
            <a:r>
              <a:rPr lang="en-US" altLang="ja-JP" dirty="0" smtClean="0">
                <a:solidFill>
                  <a:prstClr val="black"/>
                </a:solidFill>
                <a:latin typeface="HGPｺﾞｼｯｸM" pitchFamily="50" charset="-128"/>
                <a:ea typeface="HGPｺﾞｼｯｸM" pitchFamily="50" charset="-128"/>
              </a:rPr>
              <a:t>6</a:t>
            </a:r>
            <a:r>
              <a:rPr lang="ja-JP" altLang="en-US" dirty="0" smtClean="0">
                <a:solidFill>
                  <a:prstClr val="black"/>
                </a:solidFill>
                <a:latin typeface="HGPｺﾞｼｯｸM" pitchFamily="50" charset="-128"/>
                <a:ea typeface="HGPｺﾞｼｯｸM" pitchFamily="50" charset="-128"/>
              </a:rPr>
              <a:t>期介護保険事業（支援）計画に位置付けた施策の実施</a:t>
            </a:r>
            <a:endParaRPr lang="ja-JP" altLang="en-US" dirty="0">
              <a:solidFill>
                <a:prstClr val="black"/>
              </a:solidFill>
              <a:latin typeface="HGPｺﾞｼｯｸM" pitchFamily="50" charset="-128"/>
              <a:ea typeface="HGPｺﾞｼｯｸM" pitchFamily="50" charset="-128"/>
            </a:endParaRPr>
          </a:p>
        </p:txBody>
      </p:sp>
      <p:sp>
        <p:nvSpPr>
          <p:cNvPr id="27698" name="テキスト ボックス 72"/>
          <p:cNvSpPr txBox="1">
            <a:spLocks noChangeArrowheads="1"/>
          </p:cNvSpPr>
          <p:nvPr/>
        </p:nvSpPr>
        <p:spPr bwMode="auto">
          <a:xfrm>
            <a:off x="3109685" y="3099590"/>
            <a:ext cx="29117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900" dirty="0">
                <a:solidFill>
                  <a:srgbClr val="000000"/>
                </a:solidFill>
                <a:latin typeface="HGPｺﾞｼｯｸM" pitchFamily="50" charset="-128"/>
                <a:ea typeface="HGPｺﾞｼｯｸM" pitchFamily="50" charset="-128"/>
              </a:rPr>
              <a:t>・</a:t>
            </a:r>
            <a:r>
              <a:rPr lang="en-US" altLang="ja-JP" sz="900" dirty="0">
                <a:solidFill>
                  <a:srgbClr val="000000"/>
                </a:solidFill>
                <a:latin typeface="HGPｺﾞｼｯｸM" pitchFamily="50" charset="-128"/>
                <a:ea typeface="HGPｺﾞｼｯｸM" pitchFamily="50" charset="-128"/>
              </a:rPr>
              <a:t>2025</a:t>
            </a:r>
            <a:r>
              <a:rPr lang="ja-JP" altLang="en-US" sz="900" dirty="0">
                <a:solidFill>
                  <a:srgbClr val="000000"/>
                </a:solidFill>
                <a:latin typeface="HGPｺﾞｼｯｸM" pitchFamily="50" charset="-128"/>
                <a:ea typeface="HGPｺﾞｼｯｸM" pitchFamily="50" charset="-128"/>
              </a:rPr>
              <a:t>年の医療需要と、目指すべき医療提供体制</a:t>
            </a:r>
          </a:p>
          <a:p>
            <a:pPr>
              <a:spcBef>
                <a:spcPct val="0"/>
              </a:spcBef>
              <a:buFontTx/>
              <a:buNone/>
            </a:pPr>
            <a:r>
              <a:rPr lang="ja-JP" altLang="en-US" sz="900" dirty="0">
                <a:solidFill>
                  <a:srgbClr val="000000"/>
                </a:solidFill>
                <a:latin typeface="HGPｺﾞｼｯｸM" pitchFamily="50" charset="-128"/>
                <a:ea typeface="HGPｺﾞｼｯｸM" pitchFamily="50" charset="-128"/>
              </a:rPr>
              <a:t>・目指すべき医療提供体制を実現するための施策</a:t>
            </a:r>
            <a:endParaRPr lang="en-US" altLang="ja-JP" sz="900" b="1" dirty="0">
              <a:solidFill>
                <a:srgbClr val="000000"/>
              </a:solidFill>
              <a:latin typeface="HGPｺﾞｼｯｸM" pitchFamily="50" charset="-128"/>
              <a:ea typeface="HGPｺﾞｼｯｸM" pitchFamily="50" charset="-128"/>
            </a:endParaRPr>
          </a:p>
        </p:txBody>
      </p:sp>
      <p:sp>
        <p:nvSpPr>
          <p:cNvPr id="27699" name="テキスト ボックス 71"/>
          <p:cNvSpPr txBox="1">
            <a:spLocks noChangeArrowheads="1"/>
          </p:cNvSpPr>
          <p:nvPr/>
        </p:nvSpPr>
        <p:spPr bwMode="auto">
          <a:xfrm>
            <a:off x="3250223" y="5131538"/>
            <a:ext cx="4802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900" dirty="0">
                <a:solidFill>
                  <a:srgbClr val="000000"/>
                </a:solidFill>
                <a:latin typeface="HGPｺﾞｼｯｸM" pitchFamily="50" charset="-128"/>
                <a:ea typeface="HGPｺﾞｼｯｸM" pitchFamily="50" charset="-128"/>
              </a:rPr>
              <a:t>・介護サービスの</a:t>
            </a:r>
            <a:r>
              <a:rPr lang="ja-JP" altLang="en-US" sz="900" dirty="0" smtClean="0">
                <a:solidFill>
                  <a:srgbClr val="000000"/>
                </a:solidFill>
                <a:latin typeface="HGPｺﾞｼｯｸM" pitchFamily="50" charset="-128"/>
                <a:ea typeface="HGPｺﾞｼｯｸM" pitchFamily="50" charset="-128"/>
              </a:rPr>
              <a:t>拡充／・</a:t>
            </a:r>
            <a:r>
              <a:rPr lang="ja-JP" altLang="en-US" sz="900" dirty="0">
                <a:latin typeface="HGPｺﾞｼｯｸM" pitchFamily="50" charset="-128"/>
                <a:ea typeface="HGPｺﾞｼｯｸM" pitchFamily="50" charset="-128"/>
              </a:rPr>
              <a:t>地域支援事業による在宅医療・介護連携</a:t>
            </a:r>
            <a:r>
              <a:rPr lang="ja-JP" altLang="en-US" sz="900" dirty="0" smtClean="0">
                <a:latin typeface="HGPｺﾞｼｯｸM" pitchFamily="50" charset="-128"/>
                <a:ea typeface="HGPｺﾞｼｯｸM" pitchFamily="50" charset="-128"/>
              </a:rPr>
              <a:t>、</a:t>
            </a:r>
            <a:r>
              <a:rPr lang="ja-JP" altLang="en-US" sz="900" dirty="0" smtClean="0">
                <a:solidFill>
                  <a:srgbClr val="000000"/>
                </a:solidFill>
                <a:latin typeface="HGPｺﾞｼｯｸM" pitchFamily="50" charset="-128"/>
                <a:ea typeface="HGPｺﾞｼｯｸM" pitchFamily="50" charset="-128"/>
              </a:rPr>
              <a:t>地域</a:t>
            </a:r>
            <a:r>
              <a:rPr lang="ja-JP" altLang="en-US" sz="900" dirty="0">
                <a:solidFill>
                  <a:srgbClr val="000000"/>
                </a:solidFill>
                <a:latin typeface="HGPｺﾞｼｯｸM" pitchFamily="50" charset="-128"/>
                <a:ea typeface="HGPｺﾞｼｯｸM" pitchFamily="50" charset="-128"/>
              </a:rPr>
              <a:t>ケア会議</a:t>
            </a:r>
            <a:r>
              <a:rPr lang="ja-JP" altLang="en-US" sz="900" dirty="0" smtClean="0">
                <a:solidFill>
                  <a:srgbClr val="000000"/>
                </a:solidFill>
                <a:latin typeface="HGPｺﾞｼｯｸM" pitchFamily="50" charset="-128"/>
                <a:ea typeface="HGPｺﾞｼｯｸM" pitchFamily="50" charset="-128"/>
              </a:rPr>
              <a:t>、認知症</a:t>
            </a:r>
            <a:r>
              <a:rPr lang="ja-JP" altLang="en-US" sz="900" dirty="0">
                <a:solidFill>
                  <a:srgbClr val="000000"/>
                </a:solidFill>
                <a:latin typeface="HGPｺﾞｼｯｸM" pitchFamily="50" charset="-128"/>
                <a:ea typeface="HGPｺﾞｼｯｸM" pitchFamily="50" charset="-128"/>
              </a:rPr>
              <a:t>施策、生活支援・介護予防等の推進</a:t>
            </a:r>
            <a:endParaRPr lang="en-US" altLang="ja-JP" sz="900" dirty="0">
              <a:solidFill>
                <a:srgbClr val="000000"/>
              </a:solidFill>
              <a:latin typeface="HGPｺﾞｼｯｸM" pitchFamily="50" charset="-128"/>
              <a:ea typeface="HGPｺﾞｼｯｸM" pitchFamily="50" charset="-128"/>
            </a:endParaRPr>
          </a:p>
        </p:txBody>
      </p:sp>
      <p:sp>
        <p:nvSpPr>
          <p:cNvPr id="97" name="角丸四角形 96"/>
          <p:cNvSpPr/>
          <p:nvPr/>
        </p:nvSpPr>
        <p:spPr>
          <a:xfrm>
            <a:off x="419104" y="709613"/>
            <a:ext cx="7738697" cy="207962"/>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sysClr val="windowText" lastClr="000000"/>
                </a:solidFill>
                <a:latin typeface="HGPｺﾞｼｯｸM" pitchFamily="50" charset="-128"/>
                <a:ea typeface="HGPｺﾞｼｯｸM" pitchFamily="50" charset="-128"/>
              </a:rPr>
              <a:t>第</a:t>
            </a:r>
            <a:r>
              <a:rPr lang="en-US" altLang="ja-JP" dirty="0" smtClean="0">
                <a:solidFill>
                  <a:sysClr val="windowText" lastClr="000000"/>
                </a:solidFill>
                <a:latin typeface="HGPｺﾞｼｯｸM" pitchFamily="50" charset="-128"/>
                <a:ea typeface="HGPｺﾞｼｯｸM" pitchFamily="50" charset="-128"/>
              </a:rPr>
              <a:t>6</a:t>
            </a:r>
            <a:r>
              <a:rPr lang="ja-JP" altLang="en-US" dirty="0" smtClean="0">
                <a:solidFill>
                  <a:sysClr val="windowText" lastClr="000000"/>
                </a:solidFill>
                <a:latin typeface="HGPｺﾞｼｯｸM" pitchFamily="50" charset="-128"/>
                <a:ea typeface="HGPｺﾞｼｯｸM" pitchFamily="50" charset="-128"/>
              </a:rPr>
              <a:t>次医療計画</a:t>
            </a:r>
            <a:endParaRPr lang="en-US" altLang="ja-JP" dirty="0" smtClean="0">
              <a:solidFill>
                <a:sysClr val="windowText" lastClr="000000"/>
              </a:solidFill>
              <a:latin typeface="HGPｺﾞｼｯｸM" pitchFamily="50" charset="-128"/>
              <a:ea typeface="HGPｺﾞｼｯｸM" pitchFamily="50" charset="-128"/>
            </a:endParaRPr>
          </a:p>
        </p:txBody>
      </p:sp>
      <p:sp>
        <p:nvSpPr>
          <p:cNvPr id="99" name="角丸四角形 98"/>
          <p:cNvSpPr/>
          <p:nvPr/>
        </p:nvSpPr>
        <p:spPr>
          <a:xfrm>
            <a:off x="8245734" y="692151"/>
            <a:ext cx="898280" cy="555625"/>
          </a:xfrm>
          <a:prstGeom prst="round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sz="900" dirty="0" smtClean="0">
                <a:solidFill>
                  <a:schemeClr val="tx1"/>
                </a:solidFill>
                <a:latin typeface="HGPｺﾞｼｯｸM" pitchFamily="50" charset="-128"/>
                <a:ea typeface="HGPｺﾞｼｯｸM" pitchFamily="50" charset="-128"/>
              </a:rPr>
              <a:t>第</a:t>
            </a:r>
            <a:r>
              <a:rPr lang="ja-JP" altLang="en-US" sz="900" dirty="0">
                <a:solidFill>
                  <a:schemeClr val="tx1"/>
                </a:solidFill>
                <a:latin typeface="HGPｺﾞｼｯｸM" pitchFamily="50" charset="-128"/>
                <a:ea typeface="HGPｺﾞｼｯｸM" pitchFamily="50" charset="-128"/>
              </a:rPr>
              <a:t>７</a:t>
            </a:r>
            <a:r>
              <a:rPr lang="ja-JP" altLang="en-US" sz="900" dirty="0" smtClean="0">
                <a:solidFill>
                  <a:schemeClr val="tx1"/>
                </a:solidFill>
                <a:latin typeface="HGPｺﾞｼｯｸM" pitchFamily="50" charset="-128"/>
                <a:ea typeface="HGPｺﾞｼｯｸM" pitchFamily="50" charset="-128"/>
              </a:rPr>
              <a:t>次医療計画</a:t>
            </a:r>
            <a:endParaRPr lang="en-US" altLang="ja-JP" sz="900" dirty="0" smtClean="0">
              <a:solidFill>
                <a:schemeClr val="tx1"/>
              </a:solidFill>
              <a:latin typeface="HGPｺﾞｼｯｸM" pitchFamily="50" charset="-128"/>
              <a:ea typeface="HGPｺﾞｼｯｸM" pitchFamily="50" charset="-128"/>
            </a:endParaRPr>
          </a:p>
          <a:p>
            <a:pPr defTabSz="911479">
              <a:defRPr/>
            </a:pPr>
            <a:r>
              <a:rPr lang="ja-JP" altLang="en-US" sz="900" dirty="0" smtClean="0">
                <a:solidFill>
                  <a:schemeClr val="tx1"/>
                </a:solidFill>
                <a:latin typeface="HGPｺﾞｼｯｸM" pitchFamily="50" charset="-128"/>
                <a:ea typeface="HGPｺﾞｼｯｸM" pitchFamily="50" charset="-128"/>
              </a:rPr>
              <a:t>第</a:t>
            </a:r>
            <a:r>
              <a:rPr lang="ja-JP" altLang="en-US" sz="900" dirty="0">
                <a:solidFill>
                  <a:schemeClr val="tx1"/>
                </a:solidFill>
                <a:latin typeface="HGPｺﾞｼｯｸM" pitchFamily="50" charset="-128"/>
                <a:ea typeface="HGPｺﾞｼｯｸM" pitchFamily="50" charset="-128"/>
              </a:rPr>
              <a:t>７</a:t>
            </a:r>
            <a:r>
              <a:rPr lang="ja-JP" altLang="en-US" sz="900" dirty="0" smtClean="0">
                <a:solidFill>
                  <a:schemeClr val="tx1"/>
                </a:solidFill>
                <a:latin typeface="HGPｺﾞｼｯｸM" pitchFamily="50" charset="-128"/>
                <a:ea typeface="HGPｺﾞｼｯｸM" pitchFamily="50" charset="-128"/>
              </a:rPr>
              <a:t>期介護保険</a:t>
            </a:r>
            <a:endParaRPr lang="en-US" altLang="ja-JP" sz="900" dirty="0" smtClean="0">
              <a:solidFill>
                <a:schemeClr val="tx1"/>
              </a:solidFill>
              <a:latin typeface="HGPｺﾞｼｯｸM" pitchFamily="50" charset="-128"/>
              <a:ea typeface="HGPｺﾞｼｯｸM" pitchFamily="50" charset="-128"/>
            </a:endParaRPr>
          </a:p>
          <a:p>
            <a:pPr defTabSz="911479">
              <a:defRPr/>
            </a:pPr>
            <a:r>
              <a:rPr lang="ja-JP" altLang="en-US" sz="900" dirty="0" smtClean="0">
                <a:solidFill>
                  <a:schemeClr val="tx1"/>
                </a:solidFill>
                <a:latin typeface="HGPｺﾞｼｯｸM" pitchFamily="50" charset="-128"/>
                <a:ea typeface="HGPｺﾞｼｯｸM" pitchFamily="50" charset="-128"/>
              </a:rPr>
              <a:t>事業計画</a:t>
            </a:r>
            <a:endParaRPr lang="en-US" altLang="ja-JP" sz="900" dirty="0" smtClean="0">
              <a:solidFill>
                <a:schemeClr val="tx1"/>
              </a:solidFill>
              <a:latin typeface="HGPｺﾞｼｯｸM" pitchFamily="50" charset="-128"/>
              <a:ea typeface="HGPｺﾞｼｯｸM" pitchFamily="50" charset="-128"/>
            </a:endParaRPr>
          </a:p>
        </p:txBody>
      </p:sp>
      <p:sp>
        <p:nvSpPr>
          <p:cNvPr id="101" name="角丸四角形 100"/>
          <p:cNvSpPr/>
          <p:nvPr/>
        </p:nvSpPr>
        <p:spPr>
          <a:xfrm>
            <a:off x="64491" y="982663"/>
            <a:ext cx="2996712" cy="265112"/>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第</a:t>
            </a:r>
            <a:r>
              <a:rPr lang="en-US" altLang="ja-JP" dirty="0">
                <a:solidFill>
                  <a:prstClr val="black"/>
                </a:solidFill>
                <a:latin typeface="HGPｺﾞｼｯｸM" pitchFamily="50" charset="-128"/>
                <a:ea typeface="HGPｺﾞｼｯｸM" pitchFamily="50" charset="-128"/>
              </a:rPr>
              <a:t>5</a:t>
            </a:r>
            <a:r>
              <a:rPr lang="ja-JP" altLang="en-US" dirty="0">
                <a:solidFill>
                  <a:prstClr val="black"/>
                </a:solidFill>
                <a:latin typeface="HGPｺﾞｼｯｸM" pitchFamily="50" charset="-128"/>
                <a:ea typeface="HGPｺﾞｼｯｸM" pitchFamily="50" charset="-128"/>
              </a:rPr>
              <a:t>期介護保険事業計画</a:t>
            </a:r>
            <a:endParaRPr lang="en-US" altLang="ja-JP" dirty="0">
              <a:solidFill>
                <a:prstClr val="black"/>
              </a:solidFill>
              <a:latin typeface="HGPｺﾞｼｯｸM" pitchFamily="50" charset="-128"/>
              <a:ea typeface="HGPｺﾞｼｯｸM" pitchFamily="50" charset="-128"/>
            </a:endParaRPr>
          </a:p>
        </p:txBody>
      </p:sp>
      <p:sp>
        <p:nvSpPr>
          <p:cNvPr id="105" name="角丸四角形 104"/>
          <p:cNvSpPr/>
          <p:nvPr/>
        </p:nvSpPr>
        <p:spPr>
          <a:xfrm>
            <a:off x="64511" y="709613"/>
            <a:ext cx="279889" cy="207962"/>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endParaRPr lang="en-US" altLang="ja-JP" dirty="0" smtClean="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3178434" y="974725"/>
            <a:ext cx="4994031" cy="260350"/>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第６期介護保険事業計画</a:t>
            </a:r>
            <a:endParaRPr lang="en-US" altLang="ja-JP" dirty="0">
              <a:solidFill>
                <a:prstClr val="black"/>
              </a:solidFill>
              <a:latin typeface="HGPｺﾞｼｯｸM" pitchFamily="50" charset="-128"/>
              <a:ea typeface="HGPｺﾞｼｯｸM" pitchFamily="50" charset="-128"/>
            </a:endParaRPr>
          </a:p>
        </p:txBody>
      </p:sp>
      <p:sp>
        <p:nvSpPr>
          <p:cNvPr id="27705" name="テキスト ボックス 18"/>
          <p:cNvSpPr txBox="1">
            <a:spLocks noChangeArrowheads="1"/>
          </p:cNvSpPr>
          <p:nvPr/>
        </p:nvSpPr>
        <p:spPr bwMode="auto">
          <a:xfrm>
            <a:off x="6679806" y="3307050"/>
            <a:ext cx="96122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900" dirty="0">
                <a:solidFill>
                  <a:srgbClr val="000000"/>
                </a:solidFill>
                <a:latin typeface="HGPｺﾞｼｯｸM" pitchFamily="50" charset="-128"/>
                <a:ea typeface="HGPｺﾞｼｯｸM" pitchFamily="50" charset="-128"/>
              </a:rPr>
              <a:t>病床機能分化</a:t>
            </a:r>
            <a:r>
              <a:rPr lang="ja-JP" altLang="en-US" sz="900" dirty="0" smtClean="0">
                <a:solidFill>
                  <a:srgbClr val="000000"/>
                </a:solidFill>
                <a:latin typeface="HGPｺﾞｼｯｸM" pitchFamily="50" charset="-128"/>
                <a:ea typeface="HGPｺﾞｼｯｸM" pitchFamily="50" charset="-128"/>
              </a:rPr>
              <a:t>・連携の影響を両計画</a:t>
            </a:r>
            <a:r>
              <a:rPr lang="ja-JP" altLang="en-US" sz="900" dirty="0">
                <a:solidFill>
                  <a:srgbClr val="000000"/>
                </a:solidFill>
                <a:latin typeface="HGPｺﾞｼｯｸM" pitchFamily="50" charset="-128"/>
                <a:ea typeface="HGPｺﾞｼｯｸM" pitchFamily="50" charset="-128"/>
              </a:rPr>
              <a:t>に反映</a:t>
            </a:r>
          </a:p>
        </p:txBody>
      </p:sp>
      <p:sp>
        <p:nvSpPr>
          <p:cNvPr id="117" name="右矢印 116"/>
          <p:cNvSpPr/>
          <p:nvPr/>
        </p:nvSpPr>
        <p:spPr>
          <a:xfrm>
            <a:off x="1739426" y="5767213"/>
            <a:ext cx="2101430" cy="685800"/>
          </a:xfrm>
          <a:prstGeom prst="rightArrow">
            <a:avLst>
              <a:gd name="adj1" fmla="val 64286"/>
              <a:gd name="adj2" fmla="val 50000"/>
            </a:avLst>
          </a:prstGeom>
          <a:solidFill>
            <a:srgbClr val="CCFFFF"/>
          </a:solid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sz="1000" dirty="0" smtClean="0">
                <a:solidFill>
                  <a:prstClr val="black"/>
                </a:solidFill>
                <a:latin typeface="HGPｺﾞｼｯｸM" pitchFamily="50" charset="-128"/>
                <a:ea typeface="HGPｺﾞｼｯｸM" pitchFamily="50" charset="-128"/>
              </a:rPr>
              <a:t>医療保険制度改革法案の成立</a:t>
            </a:r>
            <a:endParaRPr lang="en-US" altLang="ja-JP" sz="1000" dirty="0" smtClean="0">
              <a:solidFill>
                <a:prstClr val="black"/>
              </a:solidFill>
              <a:latin typeface="HGPｺﾞｼｯｸM" pitchFamily="50" charset="-128"/>
              <a:ea typeface="HGPｺﾞｼｯｸM" pitchFamily="50" charset="-128"/>
            </a:endParaRPr>
          </a:p>
          <a:p>
            <a:pPr defTabSz="911479">
              <a:defRPr/>
            </a:pPr>
            <a:r>
              <a:rPr lang="ja-JP" altLang="en-US" sz="1050" dirty="0" smtClean="0">
                <a:solidFill>
                  <a:prstClr val="black"/>
                </a:solidFill>
                <a:latin typeface="HGPｺﾞｼｯｸM" pitchFamily="50" charset="-128"/>
                <a:ea typeface="HGPｺﾞｼｯｸM" pitchFamily="50" charset="-128"/>
              </a:rPr>
              <a:t>（平成２７年５月２７日）</a:t>
            </a:r>
            <a:endParaRPr lang="ja-JP" altLang="en-US" sz="1050" dirty="0">
              <a:solidFill>
                <a:prstClr val="black"/>
              </a:solidFill>
              <a:latin typeface="HGPｺﾞｼｯｸM" pitchFamily="50" charset="-128"/>
              <a:ea typeface="HGPｺﾞｼｯｸM" pitchFamily="50" charset="-128"/>
            </a:endParaRPr>
          </a:p>
        </p:txBody>
      </p:sp>
      <p:sp>
        <p:nvSpPr>
          <p:cNvPr id="118" name="右矢印 117"/>
          <p:cNvSpPr/>
          <p:nvPr/>
        </p:nvSpPr>
        <p:spPr>
          <a:xfrm>
            <a:off x="3840857" y="5819676"/>
            <a:ext cx="4341866" cy="587375"/>
          </a:xfrm>
          <a:prstGeom prst="rightArrow">
            <a:avLst>
              <a:gd name="adj1" fmla="val 64286"/>
              <a:gd name="adj2" fmla="val 50000"/>
            </a:avLst>
          </a:prstGeom>
          <a:solidFill>
            <a:srgbClr val="CCFFFF"/>
          </a:solid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dirty="0" smtClean="0">
                <a:solidFill>
                  <a:prstClr val="black"/>
                </a:solidFill>
                <a:latin typeface="HGPｺﾞｼｯｸM" pitchFamily="50" charset="-128"/>
                <a:ea typeface="HGPｺﾞｼｯｸM" pitchFamily="50" charset="-128"/>
              </a:rPr>
              <a:t>必要な措置を平成</a:t>
            </a:r>
            <a:r>
              <a:rPr lang="en-US" altLang="ja-JP" dirty="0" smtClean="0">
                <a:solidFill>
                  <a:prstClr val="black"/>
                </a:solidFill>
                <a:latin typeface="HGPｺﾞｼｯｸM" pitchFamily="50" charset="-128"/>
                <a:ea typeface="HGPｺﾞｼｯｸM" pitchFamily="50" charset="-128"/>
              </a:rPr>
              <a:t>29</a:t>
            </a:r>
            <a:r>
              <a:rPr lang="ja-JP" altLang="en-US" dirty="0" smtClean="0">
                <a:solidFill>
                  <a:prstClr val="black"/>
                </a:solidFill>
                <a:latin typeface="HGPｺﾞｼｯｸM" pitchFamily="50" charset="-128"/>
                <a:ea typeface="HGPｺﾞｼｯｸM" pitchFamily="50" charset="-128"/>
              </a:rPr>
              <a:t>年度までを目途に順次講ずる</a:t>
            </a:r>
            <a:endParaRPr lang="ja-JP" altLang="en-US" dirty="0">
              <a:solidFill>
                <a:prstClr val="black"/>
              </a:solidFill>
              <a:latin typeface="HGPｺﾞｼｯｸM" pitchFamily="50" charset="-128"/>
              <a:ea typeface="HGPｺﾞｼｯｸM" pitchFamily="50" charset="-128"/>
            </a:endParaRPr>
          </a:p>
        </p:txBody>
      </p:sp>
      <p:sp>
        <p:nvSpPr>
          <p:cNvPr id="265" name="角丸四角形 264"/>
          <p:cNvSpPr/>
          <p:nvPr/>
        </p:nvSpPr>
        <p:spPr>
          <a:xfrm>
            <a:off x="1895319" y="2786847"/>
            <a:ext cx="1046285" cy="371475"/>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a:solidFill>
                  <a:sysClr val="windowText" lastClr="000000"/>
                </a:solidFill>
                <a:latin typeface="HGPｺﾞｼｯｸM" pitchFamily="50" charset="-128"/>
                <a:ea typeface="HGPｺﾞｼｯｸM" pitchFamily="50" charset="-128"/>
              </a:rPr>
              <a:t>地域</a:t>
            </a:r>
            <a:r>
              <a:rPr lang="ja-JP" altLang="en-US" sz="900" dirty="0" smtClean="0">
                <a:solidFill>
                  <a:sysClr val="windowText" lastClr="000000"/>
                </a:solidFill>
                <a:latin typeface="HGPｺﾞｼｯｸM" pitchFamily="50" charset="-128"/>
                <a:ea typeface="HGPｺﾞｼｯｸM" pitchFamily="50" charset="-128"/>
              </a:rPr>
              <a:t>医療</a:t>
            </a:r>
            <a:r>
              <a:rPr lang="ja-JP" altLang="en-US" sz="900" dirty="0">
                <a:solidFill>
                  <a:sysClr val="windowText" lastClr="000000"/>
                </a:solidFill>
                <a:latin typeface="HGPｺﾞｼｯｸM" pitchFamily="50" charset="-128"/>
                <a:ea typeface="HGPｺﾞｼｯｸM" pitchFamily="50" charset="-128"/>
              </a:rPr>
              <a:t>構想</a:t>
            </a:r>
            <a:r>
              <a:rPr lang="ja-JP" altLang="en-US" sz="900" dirty="0" smtClean="0">
                <a:solidFill>
                  <a:sysClr val="windowText" lastClr="000000"/>
                </a:solidFill>
                <a:latin typeface="HGPｺﾞｼｯｸM" pitchFamily="50" charset="-128"/>
                <a:ea typeface="HGPｺﾞｼｯｸM" pitchFamily="50" charset="-128"/>
              </a:rPr>
              <a:t>の</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a:defRPr/>
            </a:pPr>
            <a:r>
              <a:rPr lang="ja-JP" altLang="en-US" sz="900" dirty="0" smtClean="0">
                <a:solidFill>
                  <a:sysClr val="windowText" lastClr="000000"/>
                </a:solidFill>
                <a:latin typeface="HGPｺﾞｼｯｸM" pitchFamily="50" charset="-128"/>
                <a:ea typeface="HGPｺﾞｼｯｸM" pitchFamily="50" charset="-128"/>
              </a:rPr>
              <a:t>ガイドライン</a:t>
            </a:r>
            <a:r>
              <a:rPr lang="ja-JP" altLang="en-US" sz="900" dirty="0">
                <a:solidFill>
                  <a:sysClr val="windowText" lastClr="000000"/>
                </a:solidFill>
                <a:latin typeface="HGPｺﾞｼｯｸM" pitchFamily="50" charset="-128"/>
                <a:ea typeface="HGPｺﾞｼｯｸM" pitchFamily="50" charset="-128"/>
              </a:rPr>
              <a:t>（年度末）</a:t>
            </a:r>
            <a:endParaRPr lang="en-US" altLang="ja-JP" sz="900" dirty="0">
              <a:solidFill>
                <a:sysClr val="windowText" lastClr="000000"/>
              </a:solidFill>
              <a:latin typeface="HGPｺﾞｼｯｸM" pitchFamily="50" charset="-128"/>
              <a:ea typeface="HGPｺﾞｼｯｸM" pitchFamily="50" charset="-128"/>
            </a:endParaRPr>
          </a:p>
        </p:txBody>
      </p:sp>
      <p:sp>
        <p:nvSpPr>
          <p:cNvPr id="27709" name="テキスト ボックス 91"/>
          <p:cNvSpPr txBox="1">
            <a:spLocks noChangeArrowheads="1"/>
          </p:cNvSpPr>
          <p:nvPr/>
        </p:nvSpPr>
        <p:spPr bwMode="auto">
          <a:xfrm>
            <a:off x="1647129" y="6351488"/>
            <a:ext cx="258933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800">
                <a:solidFill>
                  <a:srgbClr val="000000"/>
                </a:solidFill>
                <a:latin typeface="HGPｺﾞｼｯｸM" pitchFamily="50" charset="-128"/>
                <a:ea typeface="HGPｺﾞｼｯｸM" pitchFamily="50" charset="-128"/>
              </a:rPr>
              <a:t>・医療保険制度の財政基盤の安定化</a:t>
            </a:r>
            <a:endParaRPr lang="en-US" altLang="ja-JP" sz="800">
              <a:solidFill>
                <a:srgbClr val="000000"/>
              </a:solidFill>
              <a:latin typeface="HGPｺﾞｼｯｸM" pitchFamily="50" charset="-128"/>
              <a:ea typeface="HGPｺﾞｼｯｸM" pitchFamily="50" charset="-128"/>
            </a:endParaRPr>
          </a:p>
          <a:p>
            <a:pPr>
              <a:spcBef>
                <a:spcPct val="0"/>
              </a:spcBef>
              <a:buFontTx/>
              <a:buNone/>
            </a:pPr>
            <a:r>
              <a:rPr lang="ja-JP" altLang="en-US" sz="800">
                <a:solidFill>
                  <a:srgbClr val="000000"/>
                </a:solidFill>
                <a:latin typeface="HGPｺﾞｼｯｸM" pitchFamily="50" charset="-128"/>
                <a:ea typeface="HGPｺﾞｼｯｸM" pitchFamily="50" charset="-128"/>
              </a:rPr>
              <a:t>・保険料に係る国民の負担に関する公平の確保</a:t>
            </a:r>
            <a:endParaRPr lang="en-US" altLang="ja-JP" sz="800">
              <a:solidFill>
                <a:srgbClr val="000000"/>
              </a:solidFill>
              <a:latin typeface="HGPｺﾞｼｯｸM" pitchFamily="50" charset="-128"/>
              <a:ea typeface="HGPｺﾞｼｯｸM" pitchFamily="50" charset="-128"/>
            </a:endParaRPr>
          </a:p>
          <a:p>
            <a:pPr>
              <a:spcBef>
                <a:spcPct val="0"/>
              </a:spcBef>
              <a:buFontTx/>
              <a:buNone/>
            </a:pPr>
            <a:r>
              <a:rPr lang="ja-JP" altLang="en-US" sz="800">
                <a:solidFill>
                  <a:srgbClr val="000000"/>
                </a:solidFill>
                <a:latin typeface="HGPｺﾞｼｯｸM" pitchFamily="50" charset="-128"/>
                <a:ea typeface="HGPｺﾞｼｯｸM" pitchFamily="50" charset="-128"/>
              </a:rPr>
              <a:t>・保険給付の対象となる療養の範囲の適正化　　　等</a:t>
            </a:r>
            <a:endParaRPr lang="en-US" altLang="ja-JP" sz="800">
              <a:solidFill>
                <a:srgbClr val="000000"/>
              </a:solidFill>
              <a:latin typeface="HGPｺﾞｼｯｸM" pitchFamily="50" charset="-128"/>
              <a:ea typeface="HGPｺﾞｼｯｸM" pitchFamily="50" charset="-128"/>
            </a:endParaRPr>
          </a:p>
        </p:txBody>
      </p:sp>
      <p:sp>
        <p:nvSpPr>
          <p:cNvPr id="113" name="角丸四角形 112"/>
          <p:cNvSpPr/>
          <p:nvPr/>
        </p:nvSpPr>
        <p:spPr>
          <a:xfrm>
            <a:off x="1046285" y="5505351"/>
            <a:ext cx="1524000" cy="261937"/>
          </a:xfrm>
          <a:prstGeom prst="roundRect">
            <a:avLst>
              <a:gd name="adj" fmla="val 0"/>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b="1" dirty="0" smtClean="0">
                <a:solidFill>
                  <a:prstClr val="black"/>
                </a:solidFill>
                <a:latin typeface="HGPｺﾞｼｯｸM" pitchFamily="50" charset="-128"/>
                <a:ea typeface="HGPｺﾞｼｯｸM" pitchFamily="50" charset="-128"/>
              </a:rPr>
              <a:t>医療保険制度改革</a:t>
            </a:r>
            <a:endParaRPr lang="en-US" altLang="ja-JP" sz="1200" b="1" dirty="0">
              <a:solidFill>
                <a:prstClr val="black"/>
              </a:solidFill>
              <a:latin typeface="HGPｺﾞｼｯｸM" pitchFamily="50" charset="-128"/>
              <a:ea typeface="HGPｺﾞｼｯｸM" pitchFamily="50" charset="-128"/>
            </a:endParaRPr>
          </a:p>
        </p:txBody>
      </p:sp>
      <p:sp>
        <p:nvSpPr>
          <p:cNvPr id="70" name="角丸四角形 69"/>
          <p:cNvSpPr/>
          <p:nvPr/>
        </p:nvSpPr>
        <p:spPr>
          <a:xfrm>
            <a:off x="344381" y="7436"/>
            <a:ext cx="8286750" cy="3508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anchor="ctr"/>
          <a:lstStyle/>
          <a:p>
            <a:pPr algn="ctr">
              <a:defRPr/>
            </a:pPr>
            <a:r>
              <a:rPr lang="ja-JP" altLang="en-US" sz="2000" spc="-100" dirty="0">
                <a:solidFill>
                  <a:prstClr val="black"/>
                </a:solidFill>
                <a:latin typeface="ＤＦ特太ゴシック体" panose="020B0509000000000000" pitchFamily="49" charset="-128"/>
                <a:ea typeface="ＤＦ特太ゴシック体" panose="020B0509000000000000" pitchFamily="49" charset="-128"/>
              </a:rPr>
              <a:t>医療と介護の一体改革に係る今後のスケジュール</a:t>
            </a:r>
          </a:p>
        </p:txBody>
      </p:sp>
      <p:sp>
        <p:nvSpPr>
          <p:cNvPr id="6" name="円/楕円 5"/>
          <p:cNvSpPr/>
          <p:nvPr/>
        </p:nvSpPr>
        <p:spPr>
          <a:xfrm>
            <a:off x="4058080" y="2297396"/>
            <a:ext cx="153034" cy="1634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07915" y="2505250"/>
            <a:ext cx="992579" cy="253916"/>
          </a:xfrm>
          <a:prstGeom prst="rect">
            <a:avLst/>
          </a:prstGeom>
        </p:spPr>
        <p:txBody>
          <a:bodyPr wrap="none">
            <a:spAutoFit/>
          </a:bodyPr>
          <a:lstStyle/>
          <a:p>
            <a:r>
              <a:rPr lang="zh-TW" altLang="en-US" sz="1050" dirty="0" smtClean="0">
                <a:latin typeface="ＭＳ Ｐゴシック" panose="020B0600070205080204" pitchFamily="50" charset="-128"/>
                <a:ea typeface="ＭＳ Ｐゴシック" panose="020B0600070205080204" pitchFamily="50" charset="-128"/>
              </a:rPr>
              <a:t>病床機能報告</a:t>
            </a:r>
            <a:endParaRPr lang="zh-TW" altLang="en-US" sz="1050" dirty="0">
              <a:latin typeface="ＭＳ Ｐゴシック" panose="020B0600070205080204" pitchFamily="50" charset="-128"/>
              <a:ea typeface="ＭＳ Ｐゴシック" panose="020B0600070205080204" pitchFamily="50" charset="-128"/>
            </a:endParaRPr>
          </a:p>
        </p:txBody>
      </p:sp>
      <p:sp>
        <p:nvSpPr>
          <p:cNvPr id="71" name="円/楕円 70"/>
          <p:cNvSpPr/>
          <p:nvPr/>
        </p:nvSpPr>
        <p:spPr>
          <a:xfrm>
            <a:off x="5639029" y="2297396"/>
            <a:ext cx="153034" cy="1634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282015" y="2459664"/>
            <a:ext cx="992579" cy="253916"/>
          </a:xfrm>
          <a:prstGeom prst="rect">
            <a:avLst/>
          </a:prstGeom>
        </p:spPr>
        <p:txBody>
          <a:bodyPr wrap="none">
            <a:spAutoFit/>
          </a:bodyPr>
          <a:lstStyle/>
          <a:p>
            <a:r>
              <a:rPr lang="zh-TW" altLang="en-US" sz="1050" dirty="0" smtClean="0">
                <a:latin typeface="ＭＳ Ｐゴシック" panose="020B0600070205080204" pitchFamily="50" charset="-128"/>
                <a:ea typeface="ＭＳ Ｐゴシック" panose="020B0600070205080204" pitchFamily="50" charset="-128"/>
              </a:rPr>
              <a:t>病床機能報告</a:t>
            </a:r>
            <a:endParaRPr lang="zh-TW" altLang="en-US" sz="105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7679131" y="3242780"/>
            <a:ext cx="365579" cy="461665"/>
          </a:xfrm>
          <a:prstGeom prst="rect">
            <a:avLst/>
          </a:prstGeom>
          <a:noFill/>
        </p:spPr>
        <p:txBody>
          <a:bodyPr wrap="square" rtlCol="0">
            <a:spAutoFit/>
          </a:bodyPr>
          <a:lstStyle/>
          <a:p>
            <a:r>
              <a:rPr kumimoji="1" lang="ja-JP" altLang="en-US" b="1" dirty="0" smtClean="0">
                <a:solidFill>
                  <a:srgbClr val="FF0000"/>
                </a:solidFill>
                <a:latin typeface="ＤＨＰ特太ゴシック体" panose="020B0500000000000000" pitchFamily="50" charset="-128"/>
                <a:ea typeface="ＤＨＰ特太ゴシック体" panose="020B0500000000000000" pitchFamily="50" charset="-128"/>
              </a:rPr>
              <a:t>＋</a:t>
            </a:r>
            <a:endParaRPr kumimoji="1" lang="ja-JP" altLang="en-US" b="1"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73" name="円/楕円 72"/>
          <p:cNvSpPr/>
          <p:nvPr/>
        </p:nvSpPr>
        <p:spPr>
          <a:xfrm>
            <a:off x="7225443" y="2280649"/>
            <a:ext cx="153034" cy="1634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6702899" y="2442917"/>
            <a:ext cx="992579" cy="253916"/>
          </a:xfrm>
          <a:prstGeom prst="rect">
            <a:avLst/>
          </a:prstGeom>
        </p:spPr>
        <p:txBody>
          <a:bodyPr wrap="none">
            <a:spAutoFit/>
          </a:bodyPr>
          <a:lstStyle/>
          <a:p>
            <a:r>
              <a:rPr lang="zh-TW" altLang="en-US" sz="1050" dirty="0" smtClean="0">
                <a:latin typeface="ＭＳ Ｐゴシック" panose="020B0600070205080204" pitchFamily="50" charset="-128"/>
                <a:ea typeface="ＭＳ Ｐゴシック" panose="020B0600070205080204" pitchFamily="50" charset="-128"/>
              </a:rPr>
              <a:t>病床機能報告</a:t>
            </a:r>
            <a:endParaRPr lang="zh-TW" altLang="en-US" sz="1050" dirty="0">
              <a:latin typeface="ＭＳ Ｐゴシック" panose="020B0600070205080204" pitchFamily="50" charset="-128"/>
              <a:ea typeface="ＭＳ Ｐゴシック" panose="020B0600070205080204" pitchFamily="50" charset="-128"/>
            </a:endParaRPr>
          </a:p>
        </p:txBody>
      </p:sp>
      <p:grpSp>
        <p:nvGrpSpPr>
          <p:cNvPr id="82" name="グループ化 81"/>
          <p:cNvGrpSpPr/>
          <p:nvPr/>
        </p:nvGrpSpPr>
        <p:grpSpPr>
          <a:xfrm>
            <a:off x="-139747" y="352153"/>
            <a:ext cx="9696916" cy="66441"/>
            <a:chOff x="-108520" y="2589251"/>
            <a:chExt cx="9361384" cy="63276"/>
          </a:xfrm>
        </p:grpSpPr>
        <p:sp>
          <p:nvSpPr>
            <p:cNvPr id="84" name="正方形/長方形 83"/>
            <p:cNvSpPr/>
            <p:nvPr/>
          </p:nvSpPr>
          <p:spPr>
            <a:xfrm>
              <a:off x="-108520" y="2589251"/>
              <a:ext cx="9361040" cy="182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6" name="正方形/長方形 85"/>
            <p:cNvSpPr/>
            <p:nvPr/>
          </p:nvSpPr>
          <p:spPr>
            <a:xfrm>
              <a:off x="-108520" y="2619900"/>
              <a:ext cx="9361384" cy="32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79" name="スライド番号プレースホルダー 3"/>
          <p:cNvSpPr txBox="1">
            <a:spLocks/>
          </p:cNvSpPr>
          <p:nvPr/>
        </p:nvSpPr>
        <p:spPr>
          <a:xfrm>
            <a:off x="8701865" y="6569200"/>
            <a:ext cx="450927"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3</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10069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主任介護支援専門員</a:t>
            </a:r>
            <a:r>
              <a:rPr kumimoji="1" lang="ja-JP" altLang="en-US" dirty="0" smtClean="0">
                <a:solidFill>
                  <a:srgbClr val="FF0000"/>
                </a:solidFill>
              </a:rPr>
              <a:t>更新要件</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lstStyle/>
          <a:p>
            <a:r>
              <a:rPr kumimoji="1" lang="ja-JP" altLang="en-US" dirty="0" smtClean="0"/>
              <a:t>①介護支援専門員研修の企画、講師やファシリテーターの経験がある者</a:t>
            </a:r>
            <a:endParaRPr kumimoji="1" lang="en-US" altLang="ja-JP" dirty="0" smtClean="0"/>
          </a:p>
          <a:p>
            <a:r>
              <a:rPr lang="ja-JP" altLang="en-US" dirty="0" smtClean="0"/>
              <a:t>②地域包括支援センターや</a:t>
            </a:r>
            <a:r>
              <a:rPr lang="ja-JP" altLang="en-US" u="sng" dirty="0" smtClean="0">
                <a:solidFill>
                  <a:srgbClr val="FF0000"/>
                </a:solidFill>
              </a:rPr>
              <a:t>職能団体</a:t>
            </a:r>
            <a:r>
              <a:rPr lang="ja-JP" altLang="en-US" dirty="0" smtClean="0"/>
              <a:t>等による法定外の研修等において</a:t>
            </a:r>
            <a:r>
              <a:rPr lang="ja-JP" altLang="en-US" dirty="0" smtClean="0">
                <a:solidFill>
                  <a:srgbClr val="FF0000"/>
                </a:solidFill>
              </a:rPr>
              <a:t>年</a:t>
            </a:r>
            <a:r>
              <a:rPr lang="en-US" altLang="ja-JP" dirty="0" smtClean="0">
                <a:solidFill>
                  <a:srgbClr val="FF0000"/>
                </a:solidFill>
              </a:rPr>
              <a:t>4</a:t>
            </a:r>
            <a:r>
              <a:rPr lang="ja-JP" altLang="en-US" dirty="0" smtClean="0">
                <a:solidFill>
                  <a:srgbClr val="FF0000"/>
                </a:solidFill>
              </a:rPr>
              <a:t>回以上参加</a:t>
            </a:r>
            <a:endParaRPr lang="en-US" altLang="ja-JP" dirty="0" smtClean="0">
              <a:solidFill>
                <a:srgbClr val="FF0000"/>
              </a:solidFill>
            </a:endParaRPr>
          </a:p>
          <a:p>
            <a:r>
              <a:rPr kumimoji="1" lang="ja-JP" altLang="en-US" dirty="0" smtClean="0"/>
              <a:t>③日本ケアマネジメント学会</a:t>
            </a:r>
            <a:r>
              <a:rPr kumimoji="1" lang="ja-JP" altLang="en-US" dirty="0" smtClean="0">
                <a:solidFill>
                  <a:srgbClr val="FF0000"/>
                </a:solidFill>
              </a:rPr>
              <a:t>研究大会で発表</a:t>
            </a:r>
            <a:endParaRPr kumimoji="1" lang="en-US" altLang="ja-JP" dirty="0" smtClean="0">
              <a:solidFill>
                <a:srgbClr val="FF0000"/>
              </a:solidFill>
            </a:endParaRPr>
          </a:p>
          <a:p>
            <a:r>
              <a:rPr lang="ja-JP" altLang="en-US" dirty="0" smtClean="0"/>
              <a:t>④　　同　　学会</a:t>
            </a:r>
            <a:r>
              <a:rPr lang="ja-JP" altLang="en-US" dirty="0" smtClean="0">
                <a:solidFill>
                  <a:srgbClr val="FF0000"/>
                </a:solidFill>
              </a:rPr>
              <a:t>認定ケアマネジャー</a:t>
            </a:r>
            <a:endParaRPr lang="en-US" altLang="ja-JP" dirty="0" smtClean="0">
              <a:solidFill>
                <a:srgbClr val="FF0000"/>
              </a:solidFill>
            </a:endParaRPr>
          </a:p>
          <a:p>
            <a:r>
              <a:rPr kumimoji="1" lang="ja-JP" altLang="en-US" dirty="0" smtClean="0"/>
              <a:t>⑤主任介護支援専門員の業務に十分な知識と経験を有し、都道府県が適当と認める者</a:t>
            </a:r>
            <a:endParaRPr kumimoji="1" lang="ja-JP" altLang="en-US" dirty="0"/>
          </a:p>
        </p:txBody>
      </p:sp>
    </p:spTree>
    <p:extLst>
      <p:ext uri="{BB962C8B-B14F-4D97-AF65-F5344CB8AC3E}">
        <p14:creationId xmlns:p14="http://schemas.microsoft.com/office/powerpoint/2010/main" val="173549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774407" y="692968"/>
            <a:ext cx="5303157" cy="2232000"/>
          </a:xfrm>
          <a:prstGeom prst="roundRect">
            <a:avLst>
              <a:gd name="adj" fmla="val 5932"/>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ctr"/>
          <a:lstStyle/>
          <a:p>
            <a:pPr marL="174625" indent="-174625" algn="l" fontAlgn="auto">
              <a:spcBef>
                <a:spcPts val="0"/>
              </a:spcBef>
              <a:spcAft>
                <a:spcPts val="0"/>
              </a:spcAft>
            </a:pPr>
            <a:r>
              <a:rPr lang="ja-JP" altLang="en-US" sz="1400" b="1" dirty="0" smtClean="0">
                <a:solidFill>
                  <a:prstClr val="black"/>
                </a:solidFill>
              </a:rPr>
              <a:t> </a:t>
            </a:r>
            <a:r>
              <a:rPr lang="ja-JP" altLang="en-US" sz="1300" b="1" dirty="0" smtClean="0">
                <a:solidFill>
                  <a:srgbClr val="FF0000"/>
                </a:solidFill>
              </a:rPr>
              <a:t>○</a:t>
            </a:r>
            <a:r>
              <a:rPr lang="ja-JP" altLang="en-US" sz="1300" b="1" dirty="0">
                <a:solidFill>
                  <a:srgbClr val="FF0000"/>
                </a:solidFill>
              </a:rPr>
              <a:t>都市部を中心とした在宅・施設サービスの整備の</a:t>
            </a:r>
            <a:r>
              <a:rPr lang="ja-JP" altLang="en-US" sz="1300" b="1" dirty="0" smtClean="0">
                <a:solidFill>
                  <a:srgbClr val="FF0000"/>
                </a:solidFill>
              </a:rPr>
              <a:t>加速化、規制緩和</a:t>
            </a:r>
            <a:endParaRPr lang="en-US" altLang="ja-JP" sz="1300" b="1" dirty="0" smtClean="0">
              <a:solidFill>
                <a:srgbClr val="FF0000"/>
              </a:solidFill>
            </a:endParaRPr>
          </a:p>
          <a:p>
            <a:pPr marL="174625" indent="-174625" algn="l" fontAlgn="auto">
              <a:spcBef>
                <a:spcPts val="0"/>
              </a:spcBef>
              <a:spcAft>
                <a:spcPts val="0"/>
              </a:spcAft>
            </a:pPr>
            <a:r>
              <a:rPr lang="ja-JP" altLang="en-US" sz="1300" b="1" dirty="0" smtClean="0">
                <a:solidFill>
                  <a:srgbClr val="FF0000"/>
                </a:solidFill>
              </a:rPr>
              <a:t>　</a:t>
            </a:r>
            <a:r>
              <a:rPr lang="ja-JP" altLang="en-US" sz="1100" b="1" dirty="0">
                <a:solidFill>
                  <a:prstClr val="black"/>
                </a:solidFill>
              </a:rPr>
              <a:t>　・</a:t>
            </a:r>
            <a:r>
              <a:rPr lang="ja-JP" altLang="en-US" sz="1100" dirty="0" smtClean="0">
                <a:solidFill>
                  <a:prstClr val="black"/>
                </a:solidFill>
              </a:rPr>
              <a:t>介護離職防止及び特養待機者の解消を図る</a:t>
            </a:r>
            <a:endParaRPr lang="en-US" altLang="ja-JP" sz="1100" dirty="0" smtClean="0">
              <a:solidFill>
                <a:prstClr val="black"/>
              </a:solidFill>
            </a:endParaRPr>
          </a:p>
          <a:p>
            <a:pPr marL="174625" indent="-174625" algn="l" fontAlgn="auto">
              <a:spcBef>
                <a:spcPts val="0"/>
              </a:spcBef>
              <a:spcAft>
                <a:spcPts val="0"/>
              </a:spcAft>
            </a:pPr>
            <a:r>
              <a:rPr lang="ja-JP" altLang="en-US" sz="1100" dirty="0">
                <a:solidFill>
                  <a:prstClr val="black"/>
                </a:solidFill>
              </a:rPr>
              <a:t>　</a:t>
            </a:r>
            <a:r>
              <a:rPr lang="ja-JP" altLang="en-US" sz="1100" dirty="0" smtClean="0">
                <a:solidFill>
                  <a:prstClr val="black"/>
                </a:solidFill>
              </a:rPr>
              <a:t>　　ため、２０２０年代初頭までに、</a:t>
            </a:r>
            <a:r>
              <a:rPr lang="ja-JP" altLang="en-US" sz="1100" b="1" dirty="0" smtClean="0">
                <a:solidFill>
                  <a:srgbClr val="FF0000"/>
                </a:solidFill>
              </a:rPr>
              <a:t>約１０万人分</a:t>
            </a:r>
            <a:endParaRPr lang="en-US" altLang="ja-JP" sz="1100" b="1" dirty="0" smtClean="0">
              <a:solidFill>
                <a:srgbClr val="FF0000"/>
              </a:solidFill>
            </a:endParaRPr>
          </a:p>
          <a:p>
            <a:pPr marL="174625" indent="-174625" algn="l" fontAlgn="auto">
              <a:spcBef>
                <a:spcPts val="0"/>
              </a:spcBef>
              <a:spcAft>
                <a:spcPts val="0"/>
              </a:spcAft>
            </a:pPr>
            <a:r>
              <a:rPr lang="ja-JP" altLang="en-US" sz="1100" b="1" dirty="0" smtClean="0">
                <a:solidFill>
                  <a:srgbClr val="FF0000"/>
                </a:solidFill>
              </a:rPr>
              <a:t>　　　増の</a:t>
            </a:r>
            <a:r>
              <a:rPr lang="ja-JP" altLang="en-US" sz="1100" b="1" dirty="0">
                <a:solidFill>
                  <a:srgbClr val="FF0000"/>
                </a:solidFill>
              </a:rPr>
              <a:t>在宅</a:t>
            </a:r>
            <a:r>
              <a:rPr lang="ja-JP" altLang="en-US" sz="1100" b="1" dirty="0" smtClean="0">
                <a:solidFill>
                  <a:srgbClr val="FF0000"/>
                </a:solidFill>
              </a:rPr>
              <a:t>・施設サービスを、自治体が前倒し、</a:t>
            </a:r>
            <a:endParaRPr lang="en-US" altLang="ja-JP" sz="1100" b="1" dirty="0" smtClean="0">
              <a:solidFill>
                <a:srgbClr val="FF0000"/>
              </a:solidFill>
            </a:endParaRPr>
          </a:p>
          <a:p>
            <a:pPr marL="174625" indent="-174625" algn="l" fontAlgn="auto">
              <a:spcBef>
                <a:spcPts val="0"/>
              </a:spcBef>
              <a:spcAft>
                <a:spcPts val="0"/>
              </a:spcAft>
            </a:pPr>
            <a:r>
              <a:rPr lang="ja-JP" altLang="en-US" sz="1100" b="1" dirty="0">
                <a:solidFill>
                  <a:srgbClr val="FF0000"/>
                </a:solidFill>
              </a:rPr>
              <a:t>　</a:t>
            </a:r>
            <a:r>
              <a:rPr lang="ja-JP" altLang="en-US" sz="1100" b="1" dirty="0" smtClean="0">
                <a:solidFill>
                  <a:srgbClr val="FF0000"/>
                </a:solidFill>
              </a:rPr>
              <a:t>　　上乗せ整備</a:t>
            </a:r>
            <a:r>
              <a:rPr lang="ja-JP" altLang="en-US" sz="1100" dirty="0" smtClean="0">
                <a:solidFill>
                  <a:schemeClr val="tx1"/>
                </a:solidFill>
              </a:rPr>
              <a:t>するよう支援するとともに、</a:t>
            </a:r>
            <a:r>
              <a:rPr lang="ja-JP" altLang="en-US" sz="1100" b="1" dirty="0" smtClean="0">
                <a:solidFill>
                  <a:srgbClr val="FF0000"/>
                </a:solidFill>
              </a:rPr>
              <a:t>約２</a:t>
            </a:r>
            <a:endParaRPr lang="en-US" altLang="ja-JP" sz="1100" b="1" dirty="0" smtClean="0">
              <a:solidFill>
                <a:srgbClr val="FF0000"/>
              </a:solidFill>
            </a:endParaRPr>
          </a:p>
          <a:p>
            <a:pPr marL="174625" indent="-174625" algn="l" fontAlgn="auto">
              <a:spcBef>
                <a:spcPts val="0"/>
              </a:spcBef>
              <a:spcAft>
                <a:spcPts val="0"/>
              </a:spcAft>
            </a:pPr>
            <a:r>
              <a:rPr lang="ja-JP" altLang="en-US" sz="1100" b="1" dirty="0">
                <a:solidFill>
                  <a:srgbClr val="FF0000"/>
                </a:solidFill>
              </a:rPr>
              <a:t>　</a:t>
            </a:r>
            <a:r>
              <a:rPr lang="ja-JP" altLang="en-US" sz="1100" b="1" dirty="0" smtClean="0">
                <a:solidFill>
                  <a:srgbClr val="FF0000"/>
                </a:solidFill>
              </a:rPr>
              <a:t>　　万人分増</a:t>
            </a:r>
            <a:r>
              <a:rPr lang="ja-JP" altLang="en-US" sz="1100" dirty="0" smtClean="0">
                <a:solidFill>
                  <a:schemeClr val="tx1"/>
                </a:solidFill>
              </a:rPr>
              <a:t>のサービス付き高齢者向け住宅の</a:t>
            </a:r>
            <a:endParaRPr lang="en-US" altLang="ja-JP" sz="1100" dirty="0" smtClean="0">
              <a:solidFill>
                <a:schemeClr val="tx1"/>
              </a:solidFill>
            </a:endParaRPr>
          </a:p>
          <a:p>
            <a:pPr marL="174625" indent="-174625" algn="l" fontAlgn="auto">
              <a:spcBef>
                <a:spcPts val="0"/>
              </a:spcBef>
              <a:spcAft>
                <a:spcPts val="0"/>
              </a:spcAft>
            </a:pPr>
            <a:r>
              <a:rPr lang="ja-JP" altLang="en-US" sz="1100" b="1" dirty="0">
                <a:solidFill>
                  <a:schemeClr val="tx1"/>
                </a:solidFill>
              </a:rPr>
              <a:t>　</a:t>
            </a:r>
            <a:r>
              <a:rPr lang="ja-JP" altLang="en-US" sz="1100" b="1" dirty="0" smtClean="0">
                <a:solidFill>
                  <a:schemeClr val="tx1"/>
                </a:solidFill>
              </a:rPr>
              <a:t>　　</a:t>
            </a:r>
            <a:r>
              <a:rPr lang="ja-JP" altLang="en-US" sz="1100" dirty="0" smtClean="0">
                <a:solidFill>
                  <a:schemeClr val="tx1"/>
                </a:solidFill>
              </a:rPr>
              <a:t>整備を実施。</a:t>
            </a:r>
            <a:endParaRPr lang="en-US" altLang="ja-JP" sz="1050" dirty="0" smtClean="0">
              <a:solidFill>
                <a:prstClr val="black"/>
              </a:solidFill>
              <a:latin typeface="ＭＳ Ｐゴシック"/>
            </a:endParaRPr>
          </a:p>
          <a:p>
            <a:pPr marL="174625" indent="-174625" algn="l" fontAlgn="auto">
              <a:spcBef>
                <a:spcPts val="0"/>
              </a:spcBef>
              <a:spcAft>
                <a:spcPts val="0"/>
              </a:spcAft>
            </a:pPr>
            <a:r>
              <a:rPr lang="ja-JP" altLang="en-US" sz="1050" dirty="0">
                <a:solidFill>
                  <a:prstClr val="black"/>
                </a:solidFill>
                <a:latin typeface="ＭＳ Ｐゴシック"/>
              </a:rPr>
              <a:t>　</a:t>
            </a:r>
            <a:r>
              <a:rPr lang="ja-JP" altLang="en-US" sz="1050" dirty="0" smtClean="0">
                <a:solidFill>
                  <a:prstClr val="black"/>
                </a:solidFill>
                <a:latin typeface="ＭＳ Ｐゴシック"/>
              </a:rPr>
              <a:t>　</a:t>
            </a:r>
            <a:r>
              <a:rPr lang="ja-JP" altLang="en-US" sz="1100" dirty="0" smtClean="0">
                <a:solidFill>
                  <a:prstClr val="black"/>
                </a:solidFill>
                <a:latin typeface="ＭＳ Ｐゴシック"/>
              </a:rPr>
              <a:t>・用地確保が困難な地域における施設整備への支援の拡充（定期借地権の一時金の支援拡充、合築や空き家の活用）</a:t>
            </a:r>
            <a:endParaRPr lang="en-US" altLang="ja-JP" sz="1100" dirty="0" smtClean="0">
              <a:solidFill>
                <a:prstClr val="black"/>
              </a:solidFill>
              <a:latin typeface="ＭＳ Ｐゴシック"/>
            </a:endParaRPr>
          </a:p>
          <a:p>
            <a:pPr marL="174625" indent="-174625" algn="l" fontAlgn="auto">
              <a:spcBef>
                <a:spcPts val="0"/>
              </a:spcBef>
              <a:spcAft>
                <a:spcPts val="0"/>
              </a:spcAft>
            </a:pPr>
            <a:r>
              <a:rPr lang="ja-JP" altLang="en-US" sz="1100" dirty="0">
                <a:solidFill>
                  <a:srgbClr val="4F81BD"/>
                </a:solidFill>
                <a:latin typeface="ＭＳ Ｐゴシック"/>
              </a:rPr>
              <a:t>　</a:t>
            </a:r>
            <a:r>
              <a:rPr lang="ja-JP" altLang="en-US" sz="1100" dirty="0" smtClean="0">
                <a:solidFill>
                  <a:srgbClr val="4F81BD"/>
                </a:solidFill>
                <a:latin typeface="ＭＳ Ｐゴシック"/>
              </a:rPr>
              <a:t>　</a:t>
            </a:r>
            <a:r>
              <a:rPr lang="ja-JP" altLang="en-US" sz="1100" dirty="0" smtClean="0">
                <a:solidFill>
                  <a:prstClr val="black"/>
                </a:solidFill>
                <a:latin typeface="ＭＳ Ｐゴシック"/>
              </a:rPr>
              <a:t>・</a:t>
            </a:r>
            <a:r>
              <a:rPr lang="ja-JP" altLang="en-US" sz="1100" dirty="0" smtClean="0">
                <a:solidFill>
                  <a:srgbClr val="FF0000"/>
                </a:solidFill>
                <a:latin typeface="ＭＳ Ｐゴシック"/>
              </a:rPr>
              <a:t>都市部における特養の建物所有要件</a:t>
            </a:r>
            <a:r>
              <a:rPr lang="ja-JP" altLang="en-US" sz="1100" dirty="0" smtClean="0">
                <a:solidFill>
                  <a:prstClr val="black"/>
                </a:solidFill>
                <a:latin typeface="ＭＳ Ｐゴシック"/>
              </a:rPr>
              <a:t>や合築の際の設備の共用等の規制緩和</a:t>
            </a:r>
            <a:endParaRPr lang="en-US" altLang="ja-JP" sz="1100" dirty="0" smtClean="0">
              <a:solidFill>
                <a:prstClr val="black"/>
              </a:solidFill>
              <a:latin typeface="ＭＳ Ｐゴシック"/>
            </a:endParaRPr>
          </a:p>
          <a:p>
            <a:pPr marL="174625" indent="-174625" algn="l" fontAlgn="auto">
              <a:spcBef>
                <a:spcPts val="0"/>
              </a:spcBef>
              <a:spcAft>
                <a:spcPts val="0"/>
              </a:spcAft>
            </a:pPr>
            <a:r>
              <a:rPr lang="ja-JP" altLang="en-US" sz="1100" dirty="0" smtClean="0">
                <a:solidFill>
                  <a:prstClr val="black"/>
                </a:solidFill>
                <a:latin typeface="ＭＳ Ｐゴシック"/>
              </a:rPr>
              <a:t>　　・</a:t>
            </a:r>
            <a:r>
              <a:rPr lang="ja-JP" altLang="en-US" sz="1100" dirty="0">
                <a:solidFill>
                  <a:prstClr val="black"/>
                </a:solidFill>
                <a:latin typeface="ＭＳ Ｐゴシック"/>
              </a:rPr>
              <a:t>介護</a:t>
            </a:r>
            <a:r>
              <a:rPr lang="ja-JP" altLang="en-US" sz="1100" dirty="0" smtClean="0">
                <a:solidFill>
                  <a:prstClr val="black"/>
                </a:solidFill>
                <a:latin typeface="ＭＳ Ｐゴシック"/>
              </a:rPr>
              <a:t>離職への対応も踏まえたニーズ</a:t>
            </a:r>
            <a:r>
              <a:rPr lang="ja-JP" altLang="en-US" sz="1100" dirty="0">
                <a:solidFill>
                  <a:prstClr val="black"/>
                </a:solidFill>
                <a:latin typeface="ＭＳ Ｐゴシック"/>
              </a:rPr>
              <a:t>の把握方法</a:t>
            </a:r>
            <a:r>
              <a:rPr lang="ja-JP" altLang="en-US" sz="1100" dirty="0" smtClean="0">
                <a:solidFill>
                  <a:prstClr val="black"/>
                </a:solidFill>
                <a:latin typeface="ＭＳ Ｐゴシック"/>
              </a:rPr>
              <a:t>等の検討</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p:txBody>
      </p:sp>
      <p:sp>
        <p:nvSpPr>
          <p:cNvPr id="12" name="角丸四角形 11"/>
          <p:cNvSpPr/>
          <p:nvPr/>
        </p:nvSpPr>
        <p:spPr>
          <a:xfrm>
            <a:off x="3774373" y="3068960"/>
            <a:ext cx="5317514" cy="1827216"/>
          </a:xfrm>
          <a:prstGeom prst="roundRect">
            <a:avLst>
              <a:gd name="adj" fmla="val 3368"/>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0" rtlCol="0" anchor="ctr"/>
          <a:lstStyle/>
          <a:p>
            <a:pPr marL="177800" indent="-92075" algn="l" fontAlgn="auto">
              <a:spcBef>
                <a:spcPts val="0"/>
              </a:spcBef>
              <a:spcAft>
                <a:spcPts val="0"/>
              </a:spcAft>
            </a:pPr>
            <a:r>
              <a:rPr lang="ja-JP" altLang="en-US" sz="1300" b="1" dirty="0" smtClean="0">
                <a:solidFill>
                  <a:prstClr val="black"/>
                </a:solidFill>
              </a:rPr>
              <a:t>○</a:t>
            </a:r>
            <a:r>
              <a:rPr lang="ja-JP" altLang="en-US" sz="1300" b="1" dirty="0">
                <a:solidFill>
                  <a:prstClr val="black"/>
                </a:solidFill>
              </a:rPr>
              <a:t>上記</a:t>
            </a:r>
            <a:r>
              <a:rPr lang="ja-JP" altLang="en-US" sz="1300" b="1" dirty="0" smtClean="0">
                <a:solidFill>
                  <a:prstClr val="black"/>
                </a:solidFill>
              </a:rPr>
              <a:t>の整備前倒しに伴い</a:t>
            </a:r>
            <a:r>
              <a:rPr lang="ja-JP" altLang="en-US" sz="1300" b="1" dirty="0" smtClean="0">
                <a:solidFill>
                  <a:srgbClr val="FF0000"/>
                </a:solidFill>
              </a:rPr>
              <a:t>介護人材を</a:t>
            </a:r>
            <a:r>
              <a:rPr lang="ja-JP" altLang="en-US" sz="1300" b="1" dirty="0">
                <a:solidFill>
                  <a:srgbClr val="FF0000"/>
                </a:solidFill>
              </a:rPr>
              <a:t>追加</a:t>
            </a:r>
            <a:r>
              <a:rPr lang="ja-JP" altLang="en-US" sz="1300" b="1" dirty="0" smtClean="0">
                <a:solidFill>
                  <a:srgbClr val="FF0000"/>
                </a:solidFill>
              </a:rPr>
              <a:t>確保</a:t>
            </a:r>
            <a:endParaRPr lang="en-US" altLang="ja-JP" sz="1300" dirty="0" smtClean="0">
              <a:solidFill>
                <a:srgbClr val="FF0000"/>
              </a:solidFill>
              <a:latin typeface="ＭＳ Ｐゴシック"/>
            </a:endParaRPr>
          </a:p>
          <a:p>
            <a:pPr marL="177800" indent="-177800" algn="l" fontAlgn="auto">
              <a:spcBef>
                <a:spcPts val="0"/>
              </a:spcBef>
              <a:spcAft>
                <a:spcPts val="0"/>
              </a:spcAft>
            </a:pPr>
            <a:r>
              <a:rPr lang="ja-JP" altLang="en-US" sz="1100" dirty="0">
                <a:solidFill>
                  <a:prstClr val="black"/>
                </a:solidFill>
                <a:latin typeface="ＭＳ Ｐゴシック"/>
              </a:rPr>
              <a:t>　</a:t>
            </a:r>
            <a:r>
              <a:rPr lang="ja-JP" altLang="en-US" sz="1100" dirty="0" smtClean="0">
                <a:solidFill>
                  <a:prstClr val="black"/>
                </a:solidFill>
                <a:latin typeface="ＭＳ Ｐゴシック"/>
              </a:rPr>
              <a:t>　・離職した介護・看護職員等の</a:t>
            </a:r>
            <a:r>
              <a:rPr lang="ja-JP" altLang="en-US" sz="1100" dirty="0" smtClean="0">
                <a:solidFill>
                  <a:srgbClr val="FF0000"/>
                </a:solidFill>
                <a:latin typeface="ＭＳ Ｐゴシック"/>
              </a:rPr>
              <a:t>再就職支援</a:t>
            </a:r>
            <a:r>
              <a:rPr lang="ja-JP" altLang="en-US" sz="1100" dirty="0" smtClean="0">
                <a:solidFill>
                  <a:prstClr val="black"/>
                </a:solidFill>
                <a:latin typeface="ＭＳ Ｐゴシック"/>
              </a:rPr>
              <a:t> </a:t>
            </a:r>
            <a:r>
              <a:rPr lang="ja-JP" altLang="en-US" sz="1100" spc="-100" dirty="0">
                <a:solidFill>
                  <a:prstClr val="black"/>
                </a:solidFill>
                <a:latin typeface="ＭＳ Ｐゴシック"/>
              </a:rPr>
              <a:t>　</a:t>
            </a:r>
            <a:r>
              <a:rPr lang="ja-JP" altLang="en-US" sz="1100" spc="-100" dirty="0" smtClean="0">
                <a:solidFill>
                  <a:prstClr val="black"/>
                </a:solidFill>
                <a:latin typeface="ＭＳ Ｐゴシック"/>
              </a:rPr>
              <a:t>（再就職</a:t>
            </a:r>
            <a:r>
              <a:rPr lang="ja-JP" altLang="en-US" sz="1100" spc="-100" dirty="0">
                <a:solidFill>
                  <a:prstClr val="black"/>
                </a:solidFill>
                <a:latin typeface="ＭＳ Ｐゴシック"/>
              </a:rPr>
              <a:t>準備金</a:t>
            </a:r>
            <a:r>
              <a:rPr lang="ja-JP" altLang="en-US" sz="1100" spc="-100" dirty="0" smtClean="0">
                <a:solidFill>
                  <a:prstClr val="black"/>
                </a:solidFill>
                <a:latin typeface="ＭＳ Ｐゴシック"/>
              </a:rPr>
              <a:t>貸付　等</a:t>
            </a:r>
            <a:r>
              <a:rPr lang="ja-JP" altLang="en-US" sz="1100" spc="-100" dirty="0">
                <a:solidFill>
                  <a:prstClr val="black"/>
                </a:solidFill>
                <a:latin typeface="ＭＳ Ｐゴシック"/>
              </a:rPr>
              <a:t>）</a:t>
            </a:r>
            <a:endParaRPr lang="en-US" altLang="ja-JP" sz="1100" dirty="0" smtClean="0">
              <a:solidFill>
                <a:prstClr val="black"/>
              </a:solidFill>
              <a:latin typeface="ＭＳ Ｐゴシック"/>
            </a:endParaRPr>
          </a:p>
          <a:p>
            <a:pPr marL="177800" indent="-177800" algn="l" fontAlgn="auto">
              <a:spcBef>
                <a:spcPts val="0"/>
              </a:spcBef>
              <a:spcAft>
                <a:spcPts val="0"/>
              </a:spcAft>
            </a:pPr>
            <a:r>
              <a:rPr lang="ja-JP" altLang="en-US" sz="1100" dirty="0" smtClean="0">
                <a:solidFill>
                  <a:prstClr val="black"/>
                </a:solidFill>
                <a:latin typeface="ＭＳ Ｐゴシック"/>
              </a:rPr>
              <a:t>　　・介護職を目指す</a:t>
            </a:r>
            <a:r>
              <a:rPr lang="ja-JP" altLang="en-US" sz="1100" dirty="0" smtClean="0">
                <a:solidFill>
                  <a:srgbClr val="FF0000"/>
                </a:solidFill>
                <a:latin typeface="ＭＳ Ｐゴシック"/>
              </a:rPr>
              <a:t>学生の増加・定着支援　</a:t>
            </a:r>
            <a:r>
              <a:rPr lang="ja-JP" altLang="en-US" sz="1100" dirty="0" smtClean="0">
                <a:solidFill>
                  <a:prstClr val="black"/>
                </a:solidFill>
                <a:latin typeface="ＭＳ Ｐゴシック"/>
              </a:rPr>
              <a:t>（修学資金貸付　等）</a:t>
            </a:r>
            <a:endParaRPr lang="en-US" altLang="ja-JP" sz="1100" dirty="0" smtClean="0">
              <a:solidFill>
                <a:prstClr val="black"/>
              </a:solidFill>
              <a:latin typeface="ＭＳ Ｐゴシック"/>
            </a:endParaRPr>
          </a:p>
          <a:p>
            <a:pPr marL="177800" indent="-177800" algn="l" fontAlgn="auto">
              <a:spcBef>
                <a:spcPts val="0"/>
              </a:spcBef>
              <a:spcAft>
                <a:spcPts val="0"/>
              </a:spcAft>
            </a:pPr>
            <a:r>
              <a:rPr lang="ja-JP" altLang="en-US" sz="1100" dirty="0">
                <a:solidFill>
                  <a:prstClr val="black"/>
                </a:solidFill>
                <a:latin typeface="ＭＳ Ｐゴシック"/>
              </a:rPr>
              <a:t>　　・介護を通じた中高年齢者等の社会参加</a:t>
            </a:r>
            <a:r>
              <a:rPr lang="ja-JP" altLang="en-US" sz="1100" dirty="0" smtClean="0">
                <a:solidFill>
                  <a:prstClr val="black"/>
                </a:solidFill>
                <a:latin typeface="ＭＳ Ｐゴシック"/>
              </a:rPr>
              <a:t>促進</a:t>
            </a:r>
            <a:r>
              <a:rPr lang="ja-JP" altLang="en-US" sz="1100" dirty="0">
                <a:solidFill>
                  <a:prstClr val="black"/>
                </a:solidFill>
                <a:latin typeface="ＭＳ Ｐゴシック"/>
              </a:rPr>
              <a:t>　・ハローワークにおけるマッチング機能の強化</a:t>
            </a:r>
            <a:endParaRPr lang="en-US" altLang="ja-JP" sz="1100" dirty="0">
              <a:solidFill>
                <a:prstClr val="black"/>
              </a:solidFill>
              <a:latin typeface="ＭＳ Ｐゴシック"/>
            </a:endParaRPr>
          </a:p>
          <a:p>
            <a:pPr marL="177800" indent="-177800" algn="l" fontAlgn="auto">
              <a:spcBef>
                <a:spcPts val="0"/>
              </a:spcBef>
              <a:spcAft>
                <a:spcPts val="0"/>
              </a:spcAft>
            </a:pPr>
            <a:r>
              <a:rPr lang="ja-JP" altLang="en-US" sz="1100" dirty="0">
                <a:solidFill>
                  <a:prstClr val="black"/>
                </a:solidFill>
                <a:latin typeface="ＭＳ Ｐゴシック"/>
              </a:rPr>
              <a:t>　　・雇用管理改善による離職防止・定着</a:t>
            </a:r>
            <a:r>
              <a:rPr lang="ja-JP" altLang="en-US" sz="1100" dirty="0" smtClean="0">
                <a:solidFill>
                  <a:prstClr val="black"/>
                </a:solidFill>
                <a:latin typeface="ＭＳ Ｐゴシック"/>
              </a:rPr>
              <a:t>促進、</a:t>
            </a:r>
            <a:r>
              <a:rPr lang="ja-JP" altLang="en-US" sz="1100" dirty="0">
                <a:solidFill>
                  <a:prstClr val="black"/>
                </a:solidFill>
                <a:latin typeface="ＭＳ Ｐゴシック"/>
              </a:rPr>
              <a:t>優良事業所コンテスト・</a:t>
            </a:r>
            <a:r>
              <a:rPr lang="ja-JP" altLang="en-US" sz="1100" dirty="0" smtClean="0">
                <a:solidFill>
                  <a:prstClr val="black"/>
                </a:solidFill>
                <a:latin typeface="ＭＳ Ｐゴシック"/>
              </a:rPr>
              <a:t>表彰</a:t>
            </a:r>
            <a:endParaRPr lang="en-US" altLang="ja-JP" sz="1100" dirty="0" smtClean="0">
              <a:solidFill>
                <a:prstClr val="black"/>
              </a:solidFill>
              <a:latin typeface="ＭＳ Ｐゴシック"/>
            </a:endParaRPr>
          </a:p>
          <a:p>
            <a:pPr marL="177800" indent="-177800" algn="l" fontAlgn="auto">
              <a:spcBef>
                <a:spcPts val="0"/>
              </a:spcBef>
              <a:spcAft>
                <a:spcPts val="0"/>
              </a:spcAft>
            </a:pPr>
            <a:r>
              <a:rPr lang="ja-JP" altLang="en-US" sz="1100" dirty="0">
                <a:solidFill>
                  <a:prstClr val="black"/>
                </a:solidFill>
                <a:latin typeface="ＭＳ Ｐゴシック"/>
              </a:rPr>
              <a:t>　</a:t>
            </a:r>
            <a:r>
              <a:rPr lang="ja-JP" altLang="en-US" sz="1100" dirty="0" smtClean="0">
                <a:solidFill>
                  <a:prstClr val="black"/>
                </a:solidFill>
                <a:latin typeface="ＭＳ Ｐゴシック"/>
              </a:rPr>
              <a:t>　・社会福祉法等改正法案の早期成立の実現　　　　　　等</a:t>
            </a:r>
            <a:endParaRPr lang="en-US" altLang="ja-JP" sz="1100" b="1" dirty="0">
              <a:solidFill>
                <a:prstClr val="black"/>
              </a:solidFill>
            </a:endParaRPr>
          </a:p>
          <a:p>
            <a:pPr marL="177800" indent="-177800" algn="l" fontAlgn="auto">
              <a:spcBef>
                <a:spcPts val="0"/>
              </a:spcBef>
              <a:spcAft>
                <a:spcPts val="0"/>
              </a:spcAft>
            </a:pPr>
            <a:r>
              <a:rPr lang="ja-JP" altLang="en-US" sz="1400" b="1" dirty="0" smtClean="0">
                <a:solidFill>
                  <a:prstClr val="black"/>
                </a:solidFill>
              </a:rPr>
              <a:t>　</a:t>
            </a:r>
            <a:r>
              <a:rPr lang="ja-JP" altLang="en-US" sz="1300" b="1" dirty="0" smtClean="0">
                <a:solidFill>
                  <a:prstClr val="black"/>
                </a:solidFill>
              </a:rPr>
              <a:t>○</a:t>
            </a:r>
            <a:r>
              <a:rPr lang="ja-JP" altLang="en-US" sz="1300" b="1" dirty="0" smtClean="0">
                <a:solidFill>
                  <a:srgbClr val="FF0000"/>
                </a:solidFill>
              </a:rPr>
              <a:t>介護者の負担軽減に資する生産性向上</a:t>
            </a:r>
            <a:endParaRPr lang="en-US" altLang="ja-JP" sz="1300" b="1" dirty="0" smtClean="0">
              <a:solidFill>
                <a:srgbClr val="FF0000"/>
              </a:solidFill>
            </a:endParaRPr>
          </a:p>
          <a:p>
            <a:pPr marL="273050" indent="-273050" algn="l" fontAlgn="auto">
              <a:spcBef>
                <a:spcPts val="0"/>
              </a:spcBef>
              <a:spcAft>
                <a:spcPts val="0"/>
              </a:spcAft>
            </a:pPr>
            <a:r>
              <a:rPr lang="ja-JP" altLang="en-US" sz="1100" dirty="0" smtClean="0">
                <a:solidFill>
                  <a:srgbClr val="00B0F0"/>
                </a:solidFill>
              </a:rPr>
              <a:t>　</a:t>
            </a:r>
            <a:r>
              <a:rPr lang="ja-JP" altLang="en-US" sz="1100" dirty="0">
                <a:solidFill>
                  <a:srgbClr val="00B0F0"/>
                </a:solidFill>
              </a:rPr>
              <a:t>　</a:t>
            </a:r>
            <a:r>
              <a:rPr lang="ja-JP" altLang="en-US" sz="1100" dirty="0" smtClean="0">
                <a:solidFill>
                  <a:prstClr val="black"/>
                </a:solidFill>
              </a:rPr>
              <a:t>・</a:t>
            </a:r>
            <a:r>
              <a:rPr lang="ja-JP" altLang="en-US" sz="1100" dirty="0" smtClean="0">
                <a:solidFill>
                  <a:srgbClr val="FF0000"/>
                </a:solidFill>
              </a:rPr>
              <a:t>介護ロボット</a:t>
            </a:r>
            <a:r>
              <a:rPr lang="ja-JP" altLang="en-US" sz="1100" dirty="0" smtClean="0">
                <a:solidFill>
                  <a:prstClr val="black"/>
                </a:solidFill>
              </a:rPr>
              <a:t>の効果的な活用方法の検討・開発や見守り</a:t>
            </a:r>
            <a:r>
              <a:rPr lang="ja-JP" altLang="en-US" sz="1100" dirty="0">
                <a:solidFill>
                  <a:prstClr val="black"/>
                </a:solidFill>
              </a:rPr>
              <a:t>支援ロボット等の導入</a:t>
            </a:r>
            <a:r>
              <a:rPr lang="ja-JP" altLang="en-US" sz="1100" dirty="0" smtClean="0">
                <a:solidFill>
                  <a:prstClr val="black"/>
                </a:solidFill>
              </a:rPr>
              <a:t>支援、介護保険対象の</a:t>
            </a:r>
            <a:r>
              <a:rPr lang="ja-JP" altLang="ja-JP" sz="1100" dirty="0" smtClean="0">
                <a:solidFill>
                  <a:prstClr val="black"/>
                </a:solidFill>
              </a:rPr>
              <a:t>福祉</a:t>
            </a:r>
            <a:r>
              <a:rPr lang="ja-JP" altLang="ja-JP" sz="1100" dirty="0">
                <a:solidFill>
                  <a:prstClr val="black"/>
                </a:solidFill>
              </a:rPr>
              <a:t>用具</a:t>
            </a:r>
            <a:r>
              <a:rPr lang="ja-JP" altLang="ja-JP" sz="1100" dirty="0" smtClean="0">
                <a:solidFill>
                  <a:prstClr val="black"/>
                </a:solidFill>
              </a:rPr>
              <a:t>の</a:t>
            </a:r>
            <a:r>
              <a:rPr lang="ja-JP" altLang="en-US" sz="1100" dirty="0">
                <a:solidFill>
                  <a:prstClr val="black"/>
                </a:solidFill>
              </a:rPr>
              <a:t>新規導入</a:t>
            </a:r>
            <a:r>
              <a:rPr lang="ja-JP" altLang="ja-JP" sz="1100" dirty="0" smtClean="0">
                <a:solidFill>
                  <a:prstClr val="black"/>
                </a:solidFill>
              </a:rPr>
              <a:t>の</a:t>
            </a:r>
            <a:r>
              <a:rPr lang="ja-JP" altLang="en-US" sz="1100" dirty="0" smtClean="0">
                <a:solidFill>
                  <a:prstClr val="black"/>
                </a:solidFill>
              </a:rPr>
              <a:t>更なる</a:t>
            </a:r>
            <a:r>
              <a:rPr lang="ja-JP" altLang="ja-JP" sz="1100" dirty="0" smtClean="0">
                <a:solidFill>
                  <a:prstClr val="black"/>
                </a:solidFill>
              </a:rPr>
              <a:t>迅速化</a:t>
            </a:r>
            <a:r>
              <a:rPr lang="ja-JP" altLang="en-US" sz="1100" dirty="0" smtClean="0">
                <a:solidFill>
                  <a:prstClr val="black"/>
                </a:solidFill>
              </a:rPr>
              <a:t>等</a:t>
            </a:r>
            <a:endParaRPr lang="en-US" altLang="ja-JP" sz="1100" dirty="0" smtClean="0">
              <a:solidFill>
                <a:prstClr val="black"/>
              </a:solidFill>
            </a:endParaRPr>
          </a:p>
          <a:p>
            <a:pPr marL="177800" indent="-177800" algn="l" fontAlgn="auto">
              <a:spcBef>
                <a:spcPts val="0"/>
              </a:spcBef>
              <a:spcAft>
                <a:spcPts val="0"/>
              </a:spcAft>
            </a:pPr>
            <a:r>
              <a:rPr lang="ja-JP" altLang="en-US" sz="1100" dirty="0" smtClean="0">
                <a:solidFill>
                  <a:srgbClr val="00B0F0"/>
                </a:solidFill>
              </a:rPr>
              <a:t>　</a:t>
            </a:r>
            <a:r>
              <a:rPr lang="ja-JP" altLang="en-US" sz="1100" dirty="0">
                <a:solidFill>
                  <a:srgbClr val="00B0F0"/>
                </a:solidFill>
              </a:rPr>
              <a:t>　</a:t>
            </a:r>
            <a:r>
              <a:rPr lang="ja-JP" altLang="en-US" sz="1100" dirty="0" smtClean="0">
                <a:solidFill>
                  <a:prstClr val="black"/>
                </a:solidFill>
              </a:rPr>
              <a:t>・業務上の書類の削減やＩＣＴを活用したペーパーレス化による</a:t>
            </a:r>
            <a:r>
              <a:rPr lang="ja-JP" altLang="en-US" sz="1100" dirty="0" smtClean="0">
                <a:solidFill>
                  <a:srgbClr val="FF0000"/>
                </a:solidFill>
              </a:rPr>
              <a:t>文書量の半減</a:t>
            </a:r>
            <a:endParaRPr lang="en-US" altLang="ja-JP" sz="1100" b="1" strike="sngStrike" dirty="0">
              <a:solidFill>
                <a:srgbClr val="FF0000"/>
              </a:solidFill>
            </a:endParaRPr>
          </a:p>
        </p:txBody>
      </p:sp>
      <p:sp>
        <p:nvSpPr>
          <p:cNvPr id="4" name="円/楕円 3"/>
          <p:cNvSpPr/>
          <p:nvPr/>
        </p:nvSpPr>
        <p:spPr>
          <a:xfrm>
            <a:off x="3336312" y="836715"/>
            <a:ext cx="371613" cy="3774297"/>
          </a:xfrm>
          <a:prstGeom prst="ellipse">
            <a:avLst/>
          </a:prstGeom>
          <a:solidFill>
            <a:srgbClr val="CCFF99"/>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1400" b="1" dirty="0" smtClean="0">
                <a:solidFill>
                  <a:srgbClr val="FF0000"/>
                </a:solidFill>
              </a:rPr>
              <a:t>必要な介護サービスの確保</a:t>
            </a:r>
            <a:endParaRPr lang="en-US" altLang="ja-JP" sz="1400" b="1" dirty="0" smtClean="0">
              <a:solidFill>
                <a:srgbClr val="FF0000"/>
              </a:solidFill>
            </a:endParaRPr>
          </a:p>
        </p:txBody>
      </p:sp>
      <p:sp>
        <p:nvSpPr>
          <p:cNvPr id="17" name="角丸四角形 16"/>
          <p:cNvSpPr/>
          <p:nvPr/>
        </p:nvSpPr>
        <p:spPr>
          <a:xfrm>
            <a:off x="3774374" y="6120680"/>
            <a:ext cx="5303387" cy="720000"/>
          </a:xfrm>
          <a:prstGeom prst="roundRect">
            <a:avLst>
              <a:gd name="adj" fmla="val 4966"/>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rtlCol="0" anchor="ctr"/>
          <a:lstStyle/>
          <a:p>
            <a:pPr marL="252000" indent="-252000" algn="just" fontAlgn="auto">
              <a:spcBef>
                <a:spcPts val="0"/>
              </a:spcBef>
              <a:spcAft>
                <a:spcPts val="0"/>
              </a:spcAft>
            </a:pPr>
            <a:r>
              <a:rPr lang="ja-JP" altLang="en-US" sz="1200" b="1" dirty="0">
                <a:solidFill>
                  <a:prstClr val="black"/>
                </a:solidFill>
              </a:rPr>
              <a:t>　</a:t>
            </a:r>
            <a:r>
              <a:rPr lang="ja-JP" altLang="en-US" sz="1100" b="1" dirty="0">
                <a:solidFill>
                  <a:prstClr val="black"/>
                </a:solidFill>
              </a:rPr>
              <a:t> </a:t>
            </a:r>
            <a:r>
              <a:rPr lang="ja-JP" altLang="en-US" sz="1100" dirty="0" smtClean="0">
                <a:solidFill>
                  <a:prstClr val="black"/>
                </a:solidFill>
              </a:rPr>
              <a:t>・</a:t>
            </a:r>
            <a:r>
              <a:rPr lang="ja-JP" altLang="en-US" sz="1100" dirty="0">
                <a:solidFill>
                  <a:prstClr val="black"/>
                </a:solidFill>
              </a:rPr>
              <a:t>地域包括支援</a:t>
            </a:r>
            <a:r>
              <a:rPr lang="ja-JP" altLang="en-US" sz="1100" dirty="0" smtClean="0">
                <a:solidFill>
                  <a:prstClr val="black"/>
                </a:solidFill>
              </a:rPr>
              <a:t>センターや</a:t>
            </a:r>
            <a:r>
              <a:rPr lang="ja-JP" altLang="en-US" sz="1100" dirty="0">
                <a:solidFill>
                  <a:prstClr val="black"/>
                </a:solidFill>
              </a:rPr>
              <a:t>労働</a:t>
            </a:r>
            <a:r>
              <a:rPr lang="ja-JP" altLang="en-US" sz="1100" dirty="0" smtClean="0">
                <a:solidFill>
                  <a:prstClr val="black"/>
                </a:solidFill>
              </a:rPr>
              <a:t>局において</a:t>
            </a:r>
            <a:r>
              <a:rPr lang="ja-JP" altLang="en-US" sz="1100" dirty="0" smtClean="0">
                <a:solidFill>
                  <a:srgbClr val="FF0000"/>
                </a:solidFill>
              </a:rPr>
              <a:t>家族や事業主に対し</a:t>
            </a:r>
            <a:r>
              <a:rPr lang="ja-JP" altLang="en-US" sz="1100" dirty="0" smtClean="0">
                <a:solidFill>
                  <a:prstClr val="black"/>
                </a:solidFill>
              </a:rPr>
              <a:t>、介護</a:t>
            </a:r>
            <a:r>
              <a:rPr lang="ja-JP" altLang="en-US" sz="1100" dirty="0">
                <a:solidFill>
                  <a:prstClr val="black"/>
                </a:solidFill>
              </a:rPr>
              <a:t>サービス等に</a:t>
            </a:r>
            <a:r>
              <a:rPr lang="ja-JP" altLang="en-US" sz="1100" dirty="0" smtClean="0">
                <a:solidFill>
                  <a:prstClr val="black"/>
                </a:solidFill>
              </a:rPr>
              <a:t>関する</a:t>
            </a:r>
            <a:r>
              <a:rPr lang="ja-JP" altLang="en-US" sz="1100" dirty="0" smtClean="0">
                <a:solidFill>
                  <a:srgbClr val="FF0000"/>
                </a:solidFill>
              </a:rPr>
              <a:t>情報</a:t>
            </a:r>
            <a:r>
              <a:rPr lang="ja-JP" altLang="en-US" sz="1100" dirty="0">
                <a:solidFill>
                  <a:srgbClr val="FF0000"/>
                </a:solidFill>
              </a:rPr>
              <a:t>提供の</a:t>
            </a:r>
            <a:r>
              <a:rPr lang="ja-JP" altLang="en-US" sz="1100" dirty="0" smtClean="0">
                <a:solidFill>
                  <a:srgbClr val="FF0000"/>
                </a:solidFill>
              </a:rPr>
              <a:t>実施など周知強化</a:t>
            </a:r>
            <a:endParaRPr lang="en-US" altLang="ja-JP" sz="1100" dirty="0">
              <a:solidFill>
                <a:srgbClr val="FF0000"/>
              </a:solidFill>
            </a:endParaRPr>
          </a:p>
          <a:p>
            <a:pPr marL="174625" indent="-174625" algn="l" fontAlgn="auto">
              <a:spcBef>
                <a:spcPts val="0"/>
              </a:spcBef>
              <a:spcAft>
                <a:spcPts val="0"/>
              </a:spcAft>
            </a:pPr>
            <a:r>
              <a:rPr lang="en-US" altLang="ja-JP" sz="1100" dirty="0" smtClean="0">
                <a:solidFill>
                  <a:prstClr val="black"/>
                </a:solidFill>
              </a:rPr>
              <a:t> </a:t>
            </a:r>
            <a:r>
              <a:rPr lang="ja-JP" altLang="en-US" sz="1100" dirty="0">
                <a:solidFill>
                  <a:prstClr val="black"/>
                </a:solidFill>
              </a:rPr>
              <a:t> </a:t>
            </a:r>
            <a:r>
              <a:rPr lang="en-US" altLang="ja-JP" sz="1100" dirty="0" smtClean="0">
                <a:solidFill>
                  <a:prstClr val="black"/>
                </a:solidFill>
              </a:rPr>
              <a:t>   </a:t>
            </a:r>
            <a:r>
              <a:rPr lang="ja-JP" altLang="en-US" sz="1100" dirty="0" smtClean="0">
                <a:solidFill>
                  <a:prstClr val="black"/>
                </a:solidFill>
              </a:rPr>
              <a:t>・</a:t>
            </a:r>
            <a:r>
              <a:rPr lang="ja-JP" altLang="en-US" sz="1100" dirty="0">
                <a:solidFill>
                  <a:prstClr val="black"/>
                </a:solidFill>
              </a:rPr>
              <a:t>地域包括支援センター</a:t>
            </a:r>
            <a:r>
              <a:rPr lang="ja-JP" altLang="en-US" sz="1100" dirty="0" smtClean="0">
                <a:solidFill>
                  <a:prstClr val="black"/>
                </a:solidFill>
              </a:rPr>
              <a:t>等</a:t>
            </a:r>
            <a:r>
              <a:rPr lang="ja-JP" altLang="en-US" sz="1100" dirty="0">
                <a:solidFill>
                  <a:prstClr val="black"/>
                </a:solidFill>
              </a:rPr>
              <a:t>における</a:t>
            </a:r>
            <a:r>
              <a:rPr lang="ja-JP" altLang="en-US" sz="1100" dirty="0" smtClean="0">
                <a:solidFill>
                  <a:srgbClr val="FF0000"/>
                </a:solidFill>
              </a:rPr>
              <a:t>相談強化</a:t>
            </a:r>
            <a:endParaRPr lang="en-US" altLang="ja-JP" sz="1100" dirty="0" smtClean="0">
              <a:solidFill>
                <a:srgbClr val="FF0000"/>
              </a:solidFill>
            </a:endParaRPr>
          </a:p>
          <a:p>
            <a:pPr marL="174625" indent="-174625" algn="l" fontAlgn="auto">
              <a:spcBef>
                <a:spcPts val="0"/>
              </a:spcBef>
              <a:spcAft>
                <a:spcPts val="0"/>
              </a:spcAft>
            </a:pPr>
            <a:r>
              <a:rPr lang="ja-JP" altLang="en-US" sz="1100" dirty="0" smtClean="0">
                <a:solidFill>
                  <a:prstClr val="black"/>
                </a:solidFill>
              </a:rPr>
              <a:t>  　・認知症の人の家族等への支援の充実　</a:t>
            </a:r>
            <a:r>
              <a:rPr lang="ja-JP" altLang="en-US" sz="1200" dirty="0" smtClean="0">
                <a:solidFill>
                  <a:prstClr val="black"/>
                </a:solidFill>
              </a:rPr>
              <a:t>　　</a:t>
            </a:r>
            <a:endParaRPr lang="ja-JP" altLang="en-US" sz="1200" dirty="0">
              <a:solidFill>
                <a:prstClr val="black"/>
              </a:solidFill>
            </a:endParaRPr>
          </a:p>
        </p:txBody>
      </p:sp>
      <p:sp>
        <p:nvSpPr>
          <p:cNvPr id="31" name="正方形/長方形 30"/>
          <p:cNvSpPr/>
          <p:nvPr/>
        </p:nvSpPr>
        <p:spPr>
          <a:xfrm>
            <a:off x="52150" y="3829985"/>
            <a:ext cx="1927600" cy="1055011"/>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fontAlgn="auto">
              <a:spcBef>
                <a:spcPts val="0"/>
              </a:spcBef>
              <a:spcAft>
                <a:spcPts val="0"/>
              </a:spcAft>
            </a:pPr>
            <a:r>
              <a:rPr lang="ja-JP" altLang="en-US" sz="1500" b="1" dirty="0">
                <a:solidFill>
                  <a:prstClr val="black"/>
                </a:solidFill>
              </a:rPr>
              <a:t>介護サービスを利用するに</a:t>
            </a:r>
            <a:r>
              <a:rPr lang="ja-JP" altLang="en-US" sz="1500" b="1" dirty="0" smtClean="0">
                <a:solidFill>
                  <a:prstClr val="black"/>
                </a:solidFill>
              </a:rPr>
              <a:t>当たって家族</a:t>
            </a:r>
            <a:r>
              <a:rPr lang="ja-JP" altLang="en-US" sz="1500" b="1" dirty="0">
                <a:solidFill>
                  <a:prstClr val="black"/>
                </a:solidFill>
              </a:rPr>
              <a:t>の柔軟な働き方のための支援が</a:t>
            </a:r>
            <a:r>
              <a:rPr lang="ja-JP" altLang="en-US" sz="1500" b="1" dirty="0" smtClean="0">
                <a:solidFill>
                  <a:prstClr val="black"/>
                </a:solidFill>
              </a:rPr>
              <a:t>足りない</a:t>
            </a:r>
            <a:endParaRPr lang="ja-JP" altLang="en-US" sz="1500" b="1" dirty="0">
              <a:solidFill>
                <a:prstClr val="black"/>
              </a:solidFill>
            </a:endParaRPr>
          </a:p>
        </p:txBody>
      </p:sp>
      <p:sp>
        <p:nvSpPr>
          <p:cNvPr id="32" name="正方形/長方形 31"/>
          <p:cNvSpPr/>
          <p:nvPr/>
        </p:nvSpPr>
        <p:spPr>
          <a:xfrm>
            <a:off x="2112673" y="5229200"/>
            <a:ext cx="991488" cy="1554150"/>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fontAlgn="auto">
              <a:spcBef>
                <a:spcPts val="0"/>
              </a:spcBef>
              <a:spcAft>
                <a:spcPts val="0"/>
              </a:spcAft>
            </a:pPr>
            <a:r>
              <a:rPr lang="ja-JP" altLang="en-US" sz="1300" b="1" dirty="0">
                <a:solidFill>
                  <a:prstClr val="black"/>
                </a:solidFill>
              </a:rPr>
              <a:t>働く家族が介護等に関する情報を得やすくするとともに、相談窓口の充実が必要</a:t>
            </a:r>
            <a:endParaRPr lang="en-US" altLang="ja-JP" sz="1300" b="1" dirty="0">
              <a:solidFill>
                <a:prstClr val="black"/>
              </a:solidFill>
            </a:endParaRPr>
          </a:p>
        </p:txBody>
      </p:sp>
      <p:sp>
        <p:nvSpPr>
          <p:cNvPr id="33" name="正方形/長方形 32"/>
          <p:cNvSpPr/>
          <p:nvPr/>
        </p:nvSpPr>
        <p:spPr>
          <a:xfrm>
            <a:off x="2112673" y="3632780"/>
            <a:ext cx="991488" cy="1380396"/>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fontAlgn="auto">
              <a:spcBef>
                <a:spcPts val="0"/>
              </a:spcBef>
              <a:spcAft>
                <a:spcPts val="0"/>
              </a:spcAft>
            </a:pPr>
            <a:r>
              <a:rPr lang="ja-JP" altLang="en-US" sz="1300" b="1" dirty="0">
                <a:solidFill>
                  <a:prstClr val="black"/>
                </a:solidFill>
              </a:rPr>
              <a:t>介護休業・介護休暇が取得しやすい職場環境の整備が必要</a:t>
            </a:r>
            <a:r>
              <a:rPr lang="ja-JP" altLang="en-US" sz="1400" dirty="0" smtClean="0">
                <a:solidFill>
                  <a:prstClr val="black"/>
                </a:solidFill>
              </a:rPr>
              <a:t>　</a:t>
            </a:r>
            <a:endParaRPr lang="en-US" altLang="ja-JP" sz="1400" dirty="0" smtClean="0">
              <a:solidFill>
                <a:prstClr val="black"/>
              </a:solidFill>
            </a:endParaRPr>
          </a:p>
        </p:txBody>
      </p:sp>
      <p:sp>
        <p:nvSpPr>
          <p:cNvPr id="37" name="角丸四角形 36"/>
          <p:cNvSpPr/>
          <p:nvPr/>
        </p:nvSpPr>
        <p:spPr>
          <a:xfrm>
            <a:off x="3774373" y="5013296"/>
            <a:ext cx="5317514" cy="1080000"/>
          </a:xfrm>
          <a:prstGeom prst="roundRect">
            <a:avLst>
              <a:gd name="adj" fmla="val 5352"/>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rtlCol="0" anchor="ctr"/>
          <a:lstStyle/>
          <a:p>
            <a:pPr marL="182563" indent="-182563" algn="l" fontAlgn="auto">
              <a:spcBef>
                <a:spcPts val="0"/>
              </a:spcBef>
              <a:spcAft>
                <a:spcPts val="0"/>
              </a:spcAft>
            </a:pPr>
            <a:r>
              <a:rPr lang="ja-JP" altLang="en-US" sz="1200" b="1" dirty="0" smtClean="0">
                <a:solidFill>
                  <a:prstClr val="black"/>
                </a:solidFill>
              </a:rPr>
              <a:t>○</a:t>
            </a:r>
            <a:r>
              <a:rPr lang="ja-JP" altLang="en-US" sz="1200" b="1" dirty="0" smtClean="0">
                <a:solidFill>
                  <a:srgbClr val="FF0000"/>
                </a:solidFill>
              </a:rPr>
              <a:t>介護休業の分割取得</a:t>
            </a:r>
            <a:r>
              <a:rPr lang="ja-JP" altLang="en-US" sz="1200" b="1" dirty="0" smtClean="0">
                <a:solidFill>
                  <a:prstClr val="black"/>
                </a:solidFill>
              </a:rPr>
              <a:t>等により、介護休業が活用しやすくなるよう介護</a:t>
            </a:r>
            <a:r>
              <a:rPr lang="ja-JP" altLang="en-US" sz="1200" b="1" dirty="0">
                <a:solidFill>
                  <a:prstClr val="black"/>
                </a:solidFill>
              </a:rPr>
              <a:t>休業制度</a:t>
            </a:r>
            <a:r>
              <a:rPr lang="ja-JP" altLang="en-US" sz="1200" b="1" dirty="0" smtClean="0">
                <a:solidFill>
                  <a:prstClr val="black"/>
                </a:solidFill>
              </a:rPr>
              <a:t>の見直し、</a:t>
            </a:r>
            <a:r>
              <a:rPr lang="ja-JP" altLang="en-US" sz="1200" b="1" dirty="0" smtClean="0">
                <a:solidFill>
                  <a:srgbClr val="FF0000"/>
                </a:solidFill>
              </a:rPr>
              <a:t>給付率引上げ</a:t>
            </a:r>
            <a:r>
              <a:rPr lang="ja-JP" altLang="en-US" sz="1200" b="1" dirty="0" smtClean="0">
                <a:solidFill>
                  <a:prstClr val="black"/>
                </a:solidFill>
              </a:rPr>
              <a:t>に向けた取組</a:t>
            </a:r>
            <a:endParaRPr lang="en-US" altLang="ja-JP" sz="1200" b="1" dirty="0">
              <a:solidFill>
                <a:prstClr val="black"/>
              </a:solidFill>
            </a:endParaRPr>
          </a:p>
          <a:p>
            <a:pPr marL="182563" indent="-182563" algn="l" fontAlgn="auto">
              <a:spcBef>
                <a:spcPts val="0"/>
              </a:spcBef>
              <a:spcAft>
                <a:spcPts val="0"/>
              </a:spcAft>
            </a:pPr>
            <a:r>
              <a:rPr lang="ja-JP" altLang="en-US" sz="1200" b="1" dirty="0" smtClean="0">
                <a:solidFill>
                  <a:prstClr val="black"/>
                </a:solidFill>
              </a:rPr>
              <a:t>○仕事</a:t>
            </a:r>
            <a:r>
              <a:rPr lang="ja-JP" altLang="en-US" sz="1200" b="1" dirty="0">
                <a:solidFill>
                  <a:prstClr val="black"/>
                </a:solidFill>
              </a:rPr>
              <a:t>と介護が両立しやすい職場環境に向けた</a:t>
            </a:r>
            <a:r>
              <a:rPr lang="ja-JP" altLang="en-US" sz="1200" b="1" dirty="0">
                <a:solidFill>
                  <a:srgbClr val="FF0000"/>
                </a:solidFill>
              </a:rPr>
              <a:t>支援</a:t>
            </a:r>
            <a:r>
              <a:rPr lang="ja-JP" altLang="en-US" sz="1200" b="1" dirty="0" smtClean="0">
                <a:solidFill>
                  <a:srgbClr val="FF0000"/>
                </a:solidFill>
              </a:rPr>
              <a:t>モデル</a:t>
            </a:r>
            <a:r>
              <a:rPr lang="ja-JP" altLang="en-US" sz="1200" b="1" dirty="0">
                <a:solidFill>
                  <a:srgbClr val="FF0000"/>
                </a:solidFill>
              </a:rPr>
              <a:t>の普及・展開、企業へ</a:t>
            </a:r>
            <a:r>
              <a:rPr lang="ja-JP" altLang="en-US" sz="1200" b="1" dirty="0" smtClean="0">
                <a:solidFill>
                  <a:srgbClr val="FF0000"/>
                </a:solidFill>
              </a:rPr>
              <a:t>の導入支援</a:t>
            </a:r>
            <a:endParaRPr lang="en-US" altLang="ja-JP" sz="1200" b="1" dirty="0" smtClean="0">
              <a:solidFill>
                <a:srgbClr val="FF0000"/>
              </a:solidFill>
            </a:endParaRPr>
          </a:p>
          <a:p>
            <a:pPr marL="182563" indent="-182563" algn="l" fontAlgn="auto">
              <a:spcBef>
                <a:spcPts val="0"/>
              </a:spcBef>
              <a:spcAft>
                <a:spcPts val="0"/>
              </a:spcAft>
            </a:pPr>
            <a:r>
              <a:rPr lang="ja-JP" altLang="en-US" sz="1200" b="1" dirty="0" smtClean="0">
                <a:solidFill>
                  <a:prstClr val="black"/>
                </a:solidFill>
              </a:rPr>
              <a:t>○長時間</a:t>
            </a:r>
            <a:r>
              <a:rPr lang="ja-JP" altLang="en-US" sz="1200" b="1" dirty="0">
                <a:solidFill>
                  <a:prstClr val="black"/>
                </a:solidFill>
              </a:rPr>
              <a:t>労働の</a:t>
            </a:r>
            <a:r>
              <a:rPr lang="ja-JP" altLang="en-US" sz="1200" b="1" dirty="0" smtClean="0">
                <a:solidFill>
                  <a:prstClr val="black"/>
                </a:solidFill>
              </a:rPr>
              <a:t>是正や</a:t>
            </a:r>
            <a:r>
              <a:rPr lang="ja-JP" altLang="en-US" sz="1200" b="1" dirty="0">
                <a:solidFill>
                  <a:prstClr val="black"/>
                </a:solidFill>
              </a:rPr>
              <a:t>フレックスタイム制度の見直し</a:t>
            </a:r>
            <a:r>
              <a:rPr lang="ja-JP" altLang="en-US" sz="1200" b="1" dirty="0" smtClean="0">
                <a:solidFill>
                  <a:prstClr val="black"/>
                </a:solidFill>
              </a:rPr>
              <a:t>等</a:t>
            </a:r>
            <a:endParaRPr lang="ja-JP" altLang="en-US" sz="1200" b="1" dirty="0">
              <a:solidFill>
                <a:prstClr val="black"/>
              </a:solidFill>
            </a:endParaRPr>
          </a:p>
        </p:txBody>
      </p:sp>
      <p:sp>
        <p:nvSpPr>
          <p:cNvPr id="39" name="円/楕円 38"/>
          <p:cNvSpPr/>
          <p:nvPr/>
        </p:nvSpPr>
        <p:spPr>
          <a:xfrm>
            <a:off x="3309126" y="4869160"/>
            <a:ext cx="433592" cy="1914190"/>
          </a:xfrm>
          <a:prstGeom prst="ellipse">
            <a:avLst/>
          </a:prstGeom>
          <a:solidFill>
            <a:schemeClr val="accent5">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fontAlgn="auto">
              <a:spcBef>
                <a:spcPts val="0"/>
              </a:spcBef>
              <a:spcAft>
                <a:spcPts val="0"/>
              </a:spcAft>
            </a:pPr>
            <a:r>
              <a:rPr lang="ja-JP" altLang="en-US" sz="1200" b="1" dirty="0" smtClean="0">
                <a:solidFill>
                  <a:srgbClr val="FF0000"/>
                </a:solidFill>
              </a:rPr>
              <a:t>働く環境改善・</a:t>
            </a:r>
            <a:endParaRPr lang="en-US" altLang="ja-JP" sz="1200" b="1" dirty="0" smtClean="0">
              <a:solidFill>
                <a:srgbClr val="FF0000"/>
              </a:solidFill>
            </a:endParaRPr>
          </a:p>
          <a:p>
            <a:pPr fontAlgn="auto">
              <a:spcBef>
                <a:spcPts val="0"/>
              </a:spcBef>
              <a:spcAft>
                <a:spcPts val="0"/>
              </a:spcAft>
            </a:pPr>
            <a:r>
              <a:rPr lang="ja-JP" altLang="en-US" sz="1200" b="1" dirty="0" smtClean="0">
                <a:solidFill>
                  <a:srgbClr val="FF0000"/>
                </a:solidFill>
              </a:rPr>
              <a:t>家族支援</a:t>
            </a:r>
            <a:endParaRPr lang="en-US" altLang="ja-JP" sz="1200" b="1" dirty="0" smtClean="0">
              <a:solidFill>
                <a:srgbClr val="FF0000"/>
              </a:solidFill>
            </a:endParaRPr>
          </a:p>
        </p:txBody>
      </p:sp>
      <p:sp>
        <p:nvSpPr>
          <p:cNvPr id="41" name="正方形/長方形 40"/>
          <p:cNvSpPr/>
          <p:nvPr/>
        </p:nvSpPr>
        <p:spPr>
          <a:xfrm>
            <a:off x="52115" y="934120"/>
            <a:ext cx="1927599" cy="2638896"/>
          </a:xfrm>
          <a:prstGeom prst="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fontAlgn="auto">
              <a:spcBef>
                <a:spcPts val="0"/>
              </a:spcBef>
              <a:spcAft>
                <a:spcPts val="0"/>
              </a:spcAft>
            </a:pPr>
            <a:r>
              <a:rPr lang="ja-JP" altLang="en-US" sz="1500" b="1" dirty="0" smtClean="0">
                <a:solidFill>
                  <a:prstClr val="black"/>
                </a:solidFill>
              </a:rPr>
              <a:t>将来の需要増が見込まれる中、介護</a:t>
            </a:r>
            <a:r>
              <a:rPr lang="ja-JP" altLang="en-US" sz="1500" b="1" dirty="0">
                <a:solidFill>
                  <a:prstClr val="black"/>
                </a:solidFill>
              </a:rPr>
              <a:t>サービス</a:t>
            </a:r>
            <a:r>
              <a:rPr lang="ja-JP" altLang="en-US" sz="1500" b="1" dirty="0" smtClean="0">
                <a:solidFill>
                  <a:prstClr val="black"/>
                </a:solidFill>
              </a:rPr>
              <a:t>が足りない</a:t>
            </a:r>
            <a:endParaRPr lang="en-US" altLang="ja-JP" sz="1500" b="1" dirty="0">
              <a:solidFill>
                <a:prstClr val="black"/>
              </a:solidFill>
            </a:endParaRPr>
          </a:p>
          <a:p>
            <a:pPr marL="87313" indent="-87313" algn="l" fontAlgn="auto">
              <a:spcBef>
                <a:spcPts val="0"/>
              </a:spcBef>
              <a:spcAft>
                <a:spcPts val="0"/>
              </a:spcAft>
            </a:pPr>
            <a:endParaRPr lang="en-US" altLang="ja-JP" sz="700" dirty="0" smtClean="0">
              <a:solidFill>
                <a:prstClr val="black"/>
              </a:solidFill>
            </a:endParaRPr>
          </a:p>
          <a:p>
            <a:pPr marL="87313" indent="-87313" algn="l" fontAlgn="auto">
              <a:spcBef>
                <a:spcPts val="0"/>
              </a:spcBef>
              <a:spcAft>
                <a:spcPts val="0"/>
              </a:spcAft>
            </a:pPr>
            <a:r>
              <a:rPr lang="ja-JP" altLang="en-US" sz="1200" dirty="0" smtClean="0">
                <a:solidFill>
                  <a:prstClr val="black"/>
                </a:solidFill>
              </a:rPr>
              <a:t>・</a:t>
            </a:r>
            <a:r>
              <a:rPr lang="en-US" altLang="ja-JP" sz="1200" dirty="0">
                <a:solidFill>
                  <a:prstClr val="black"/>
                </a:solidFill>
              </a:rPr>
              <a:t>2015</a:t>
            </a:r>
            <a:r>
              <a:rPr lang="ja-JP" altLang="en-US" sz="1200" dirty="0">
                <a:solidFill>
                  <a:prstClr val="black"/>
                </a:solidFill>
              </a:rPr>
              <a:t>年からの</a:t>
            </a:r>
            <a:r>
              <a:rPr lang="en-US" altLang="ja-JP" sz="1200" dirty="0">
                <a:solidFill>
                  <a:prstClr val="black"/>
                </a:solidFill>
              </a:rPr>
              <a:t>10</a:t>
            </a:r>
            <a:r>
              <a:rPr lang="ja-JP" altLang="en-US" sz="1200" dirty="0">
                <a:solidFill>
                  <a:prstClr val="black"/>
                </a:solidFill>
              </a:rPr>
              <a:t>年間の伸びは全国計で</a:t>
            </a:r>
            <a:r>
              <a:rPr lang="en-US" altLang="ja-JP" sz="1200" dirty="0">
                <a:solidFill>
                  <a:prstClr val="black"/>
                </a:solidFill>
              </a:rPr>
              <a:t>1.32</a:t>
            </a:r>
            <a:r>
              <a:rPr lang="ja-JP" altLang="en-US" sz="1200" dirty="0">
                <a:solidFill>
                  <a:prstClr val="black"/>
                </a:solidFill>
              </a:rPr>
              <a:t>倍、首都圏も高齢者数の伸びが大きい</a:t>
            </a:r>
            <a:r>
              <a:rPr lang="ja-JP" altLang="en-US" sz="1200" dirty="0" smtClean="0">
                <a:solidFill>
                  <a:prstClr val="black"/>
                </a:solidFill>
              </a:rPr>
              <a:t>。</a:t>
            </a:r>
            <a:endParaRPr lang="en-US" altLang="ja-JP" sz="1200" dirty="0" smtClean="0">
              <a:solidFill>
                <a:prstClr val="black"/>
              </a:solidFill>
            </a:endParaRPr>
          </a:p>
          <a:p>
            <a:pPr marL="87313" indent="-87313" algn="l" fontAlgn="auto">
              <a:spcBef>
                <a:spcPts val="0"/>
              </a:spcBef>
              <a:spcAft>
                <a:spcPts val="0"/>
              </a:spcAft>
            </a:pPr>
            <a:r>
              <a:rPr lang="ja-JP" altLang="en-US" sz="1200" dirty="0" smtClean="0">
                <a:solidFill>
                  <a:prstClr val="black"/>
                </a:solidFill>
              </a:rPr>
              <a:t>・</a:t>
            </a:r>
            <a:r>
              <a:rPr lang="en-US" altLang="ja-JP" sz="1200" dirty="0">
                <a:solidFill>
                  <a:prstClr val="black"/>
                </a:solidFill>
              </a:rPr>
              <a:t>2025</a:t>
            </a:r>
            <a:r>
              <a:rPr lang="ja-JP" altLang="en-US" sz="1200" dirty="0">
                <a:solidFill>
                  <a:prstClr val="black"/>
                </a:solidFill>
              </a:rPr>
              <a:t>年の介護人材の需給ギャップは</a:t>
            </a:r>
            <a:r>
              <a:rPr lang="en-US" altLang="ja-JP" sz="1200" dirty="0">
                <a:solidFill>
                  <a:prstClr val="black"/>
                </a:solidFill>
              </a:rPr>
              <a:t>37.7</a:t>
            </a:r>
            <a:r>
              <a:rPr lang="ja-JP" altLang="en-US" sz="1200" dirty="0">
                <a:solidFill>
                  <a:prstClr val="black"/>
                </a:solidFill>
              </a:rPr>
              <a:t>万人（</a:t>
            </a:r>
            <a:r>
              <a:rPr lang="en-US" altLang="ja-JP" sz="1200" dirty="0">
                <a:solidFill>
                  <a:prstClr val="black"/>
                </a:solidFill>
              </a:rPr>
              <a:t>2020</a:t>
            </a:r>
            <a:r>
              <a:rPr lang="ja-JP" altLang="en-US" sz="1200" dirty="0">
                <a:solidFill>
                  <a:prstClr val="black"/>
                </a:solidFill>
              </a:rPr>
              <a:t>年時点では</a:t>
            </a:r>
            <a:r>
              <a:rPr lang="en-US" altLang="ja-JP" sz="1200" dirty="0">
                <a:solidFill>
                  <a:prstClr val="black"/>
                </a:solidFill>
              </a:rPr>
              <a:t>20.0</a:t>
            </a:r>
            <a:r>
              <a:rPr lang="ja-JP" altLang="en-US" sz="1200" dirty="0">
                <a:solidFill>
                  <a:prstClr val="black"/>
                </a:solidFill>
              </a:rPr>
              <a:t>万人</a:t>
            </a:r>
            <a:r>
              <a:rPr lang="ja-JP" altLang="en-US" sz="1200" dirty="0" smtClean="0">
                <a:solidFill>
                  <a:prstClr val="black"/>
                </a:solidFill>
              </a:rPr>
              <a:t>）</a:t>
            </a:r>
            <a:r>
              <a:rPr lang="ja-JP" altLang="en-US" sz="1400" dirty="0" smtClean="0">
                <a:solidFill>
                  <a:prstClr val="black"/>
                </a:solidFill>
              </a:rPr>
              <a:t>　</a:t>
            </a:r>
            <a:endParaRPr lang="en-US" altLang="ja-JP" sz="1400" dirty="0">
              <a:solidFill>
                <a:prstClr val="black"/>
              </a:solidFill>
            </a:endParaRPr>
          </a:p>
        </p:txBody>
      </p:sp>
      <p:sp>
        <p:nvSpPr>
          <p:cNvPr id="42" name="正方形/長方形 41"/>
          <p:cNvSpPr/>
          <p:nvPr/>
        </p:nvSpPr>
        <p:spPr>
          <a:xfrm>
            <a:off x="2118222" y="922368"/>
            <a:ext cx="991488" cy="1165906"/>
          </a:xfrm>
          <a:prstGeom prst="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fontAlgn="auto">
              <a:spcBef>
                <a:spcPts val="0"/>
              </a:spcBef>
              <a:spcAft>
                <a:spcPts val="0"/>
              </a:spcAft>
            </a:pPr>
            <a:r>
              <a:rPr lang="ja-JP" altLang="en-US" sz="1300" b="1" dirty="0" smtClean="0">
                <a:solidFill>
                  <a:prstClr val="black"/>
                </a:solidFill>
              </a:rPr>
              <a:t>高齢者の増加に対応した</a:t>
            </a:r>
            <a:endParaRPr lang="en-US" altLang="ja-JP" sz="1300" b="1" dirty="0" smtClean="0">
              <a:solidFill>
                <a:prstClr val="black"/>
              </a:solidFill>
            </a:endParaRPr>
          </a:p>
          <a:p>
            <a:pPr algn="l" fontAlgn="auto">
              <a:spcBef>
                <a:spcPts val="0"/>
              </a:spcBef>
              <a:spcAft>
                <a:spcPts val="0"/>
              </a:spcAft>
            </a:pPr>
            <a:r>
              <a:rPr lang="ja-JP" altLang="en-US" sz="1300" b="1" dirty="0" smtClean="0">
                <a:solidFill>
                  <a:prstClr val="black"/>
                </a:solidFill>
              </a:rPr>
              <a:t>介護サービスの確保が必要</a:t>
            </a:r>
            <a:endParaRPr lang="en-US" altLang="ja-JP" sz="1300" b="1" dirty="0" smtClean="0">
              <a:solidFill>
                <a:prstClr val="black"/>
              </a:solidFill>
            </a:endParaRPr>
          </a:p>
        </p:txBody>
      </p:sp>
      <p:sp>
        <p:nvSpPr>
          <p:cNvPr id="43" name="正方形/長方形 42"/>
          <p:cNvSpPr/>
          <p:nvPr/>
        </p:nvSpPr>
        <p:spPr>
          <a:xfrm>
            <a:off x="2112673" y="2420888"/>
            <a:ext cx="991488" cy="1025498"/>
          </a:xfrm>
          <a:prstGeom prst="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fontAlgn="auto">
              <a:spcBef>
                <a:spcPts val="0"/>
              </a:spcBef>
              <a:spcAft>
                <a:spcPts val="0"/>
              </a:spcAft>
            </a:pPr>
            <a:r>
              <a:rPr lang="ja-JP" altLang="en-US" sz="1300" b="1" dirty="0">
                <a:solidFill>
                  <a:prstClr val="black"/>
                </a:solidFill>
              </a:rPr>
              <a:t>介護サービスを支える介護人材の確保が必要</a:t>
            </a:r>
            <a:endParaRPr lang="en-US" altLang="ja-JP" sz="1300" b="1" dirty="0">
              <a:solidFill>
                <a:prstClr val="black"/>
              </a:solidFill>
            </a:endParaRPr>
          </a:p>
        </p:txBody>
      </p:sp>
      <p:sp>
        <p:nvSpPr>
          <p:cNvPr id="47" name="正方形/長方形 46"/>
          <p:cNvSpPr/>
          <p:nvPr/>
        </p:nvSpPr>
        <p:spPr>
          <a:xfrm>
            <a:off x="52150" y="5160211"/>
            <a:ext cx="1927600" cy="1653245"/>
          </a:xfrm>
          <a:prstGeom prst="rect">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fontAlgn="auto">
              <a:spcBef>
                <a:spcPts val="0"/>
              </a:spcBef>
              <a:spcAft>
                <a:spcPts val="0"/>
              </a:spcAft>
            </a:pPr>
            <a:r>
              <a:rPr lang="ja-JP" altLang="en-US" sz="1500" b="1" dirty="0" smtClean="0">
                <a:solidFill>
                  <a:prstClr val="black"/>
                </a:solidFill>
              </a:rPr>
              <a:t>サービスや制度</a:t>
            </a:r>
            <a:r>
              <a:rPr lang="ja-JP" altLang="en-US" sz="1500" b="1" dirty="0">
                <a:solidFill>
                  <a:prstClr val="black"/>
                </a:solidFill>
              </a:rPr>
              <a:t>に</a:t>
            </a:r>
            <a:r>
              <a:rPr lang="ja-JP" altLang="en-US" sz="1500" b="1" dirty="0" smtClean="0">
                <a:solidFill>
                  <a:prstClr val="black"/>
                </a:solidFill>
              </a:rPr>
              <a:t>関する情報が足りない</a:t>
            </a:r>
            <a:endParaRPr lang="en-US" altLang="ja-JP" sz="1500" b="1" dirty="0" smtClean="0">
              <a:solidFill>
                <a:prstClr val="black"/>
              </a:solidFill>
            </a:endParaRPr>
          </a:p>
          <a:p>
            <a:pPr marL="86400" indent="-86400" algn="l" fontAlgn="auto">
              <a:spcBef>
                <a:spcPts val="0"/>
              </a:spcBef>
              <a:spcAft>
                <a:spcPts val="0"/>
              </a:spcAft>
            </a:pPr>
            <a:endParaRPr lang="en-US" altLang="ja-JP" sz="700" dirty="0" smtClean="0">
              <a:solidFill>
                <a:prstClr val="black"/>
              </a:solidFill>
            </a:endParaRPr>
          </a:p>
          <a:p>
            <a:pPr marL="86400" indent="-86400" algn="l" fontAlgn="auto">
              <a:spcBef>
                <a:spcPts val="0"/>
              </a:spcBef>
              <a:spcAft>
                <a:spcPts val="0"/>
              </a:spcAft>
            </a:pPr>
            <a:r>
              <a:rPr lang="ja-JP" altLang="en-US" sz="1300" dirty="0" smtClean="0">
                <a:solidFill>
                  <a:prstClr val="black"/>
                </a:solidFill>
              </a:rPr>
              <a:t>・介護や生活支援サービスや介護休業等に関する知識</a:t>
            </a:r>
            <a:r>
              <a:rPr lang="ja-JP" altLang="en-US" sz="1300" dirty="0">
                <a:solidFill>
                  <a:prstClr val="black"/>
                </a:solidFill>
              </a:rPr>
              <a:t>が得られれば、介護不安は軽減する。</a:t>
            </a:r>
          </a:p>
        </p:txBody>
      </p:sp>
      <p:sp>
        <p:nvSpPr>
          <p:cNvPr id="30" name="テキスト ボックス 29"/>
          <p:cNvSpPr txBox="1"/>
          <p:nvPr/>
        </p:nvSpPr>
        <p:spPr>
          <a:xfrm>
            <a:off x="52149" y="328300"/>
            <a:ext cx="1861131" cy="292388"/>
          </a:xfrm>
          <a:prstGeom prst="rect">
            <a:avLst/>
          </a:prstGeom>
          <a:pattFill prst="pct60">
            <a:fgClr>
              <a:schemeClr val="bg1">
                <a:lumMod val="85000"/>
              </a:schemeClr>
            </a:fgClr>
            <a:bgClr>
              <a:schemeClr val="bg1"/>
            </a:bgClr>
          </a:pattFill>
        </p:spPr>
        <p:txBody>
          <a:bodyPr wrap="square" rtlCol="0">
            <a:spAutoFit/>
          </a:bodyPr>
          <a:lstStyle/>
          <a:p>
            <a:pPr algn="ctr" fontAlgn="auto">
              <a:spcBef>
                <a:spcPts val="0"/>
              </a:spcBef>
              <a:spcAft>
                <a:spcPts val="0"/>
              </a:spcAft>
            </a:pPr>
            <a:r>
              <a:rPr lang="en-US" altLang="ja-JP" sz="1300" dirty="0" smtClean="0">
                <a:solidFill>
                  <a:prstClr val="black"/>
                </a:solidFill>
                <a:latin typeface="ＭＳ Ｐゴシック"/>
                <a:ea typeface="ＭＳ Ｐゴシック"/>
              </a:rPr>
              <a:t>【</a:t>
            </a:r>
            <a:r>
              <a:rPr lang="ja-JP" altLang="en-US" sz="1300" dirty="0" smtClean="0">
                <a:solidFill>
                  <a:prstClr val="black"/>
                </a:solidFill>
                <a:latin typeface="ＭＳ Ｐゴシック"/>
                <a:ea typeface="ＭＳ Ｐゴシック"/>
              </a:rPr>
              <a:t>現　状</a:t>
            </a:r>
            <a:r>
              <a:rPr lang="en-US" altLang="ja-JP" sz="1300" dirty="0" smtClean="0">
                <a:solidFill>
                  <a:prstClr val="black"/>
                </a:solidFill>
                <a:latin typeface="ＭＳ Ｐゴシック"/>
                <a:ea typeface="ＭＳ Ｐゴシック"/>
              </a:rPr>
              <a:t>】</a:t>
            </a:r>
            <a:endParaRPr lang="ja-JP" altLang="en-US" sz="1300" dirty="0">
              <a:solidFill>
                <a:prstClr val="black"/>
              </a:solidFill>
              <a:latin typeface="ＭＳ Ｐゴシック"/>
              <a:ea typeface="ＭＳ Ｐゴシック"/>
            </a:endParaRPr>
          </a:p>
        </p:txBody>
      </p:sp>
      <p:sp>
        <p:nvSpPr>
          <p:cNvPr id="35" name="テキスト ボックス 34"/>
          <p:cNvSpPr txBox="1"/>
          <p:nvPr/>
        </p:nvSpPr>
        <p:spPr>
          <a:xfrm>
            <a:off x="2046183" y="328300"/>
            <a:ext cx="1057957" cy="292388"/>
          </a:xfrm>
          <a:prstGeom prst="rect">
            <a:avLst/>
          </a:prstGeom>
          <a:pattFill prst="pct60">
            <a:fgClr>
              <a:srgbClr val="FFFF66"/>
            </a:fgClr>
            <a:bgClr>
              <a:schemeClr val="bg1"/>
            </a:bgClr>
          </a:pattFill>
        </p:spPr>
        <p:txBody>
          <a:bodyPr wrap="square" rtlCol="0">
            <a:spAutoFit/>
          </a:bodyPr>
          <a:lstStyle/>
          <a:p>
            <a:pPr algn="ctr" fontAlgn="auto">
              <a:spcBef>
                <a:spcPts val="0"/>
              </a:spcBef>
              <a:spcAft>
                <a:spcPts val="0"/>
              </a:spcAft>
            </a:pPr>
            <a:r>
              <a:rPr lang="en-US" altLang="ja-JP" sz="1300" dirty="0" smtClean="0">
                <a:solidFill>
                  <a:prstClr val="black"/>
                </a:solidFill>
                <a:latin typeface="ＭＳ Ｐゴシック"/>
                <a:ea typeface="ＭＳ Ｐゴシック"/>
              </a:rPr>
              <a:t>【</a:t>
            </a:r>
            <a:r>
              <a:rPr lang="ja-JP" altLang="en-US" sz="1300" dirty="0" smtClean="0">
                <a:solidFill>
                  <a:prstClr val="black"/>
                </a:solidFill>
                <a:latin typeface="ＭＳ Ｐゴシック"/>
                <a:ea typeface="ＭＳ Ｐゴシック"/>
              </a:rPr>
              <a:t>課　題</a:t>
            </a:r>
            <a:r>
              <a:rPr lang="en-US" altLang="ja-JP" sz="1300" dirty="0" smtClean="0">
                <a:solidFill>
                  <a:prstClr val="black"/>
                </a:solidFill>
                <a:latin typeface="ＭＳ Ｐゴシック"/>
                <a:ea typeface="ＭＳ Ｐゴシック"/>
              </a:rPr>
              <a:t>】</a:t>
            </a:r>
            <a:endParaRPr lang="ja-JP" altLang="en-US" sz="1300" dirty="0">
              <a:solidFill>
                <a:prstClr val="black"/>
              </a:solidFill>
              <a:latin typeface="ＭＳ Ｐゴシック"/>
              <a:ea typeface="ＭＳ Ｐゴシック"/>
            </a:endParaRPr>
          </a:p>
        </p:txBody>
      </p:sp>
      <p:sp>
        <p:nvSpPr>
          <p:cNvPr id="36" name="テキスト ボックス 35"/>
          <p:cNvSpPr txBox="1"/>
          <p:nvPr/>
        </p:nvSpPr>
        <p:spPr>
          <a:xfrm>
            <a:off x="3491464" y="328300"/>
            <a:ext cx="5467492" cy="292388"/>
          </a:xfrm>
          <a:prstGeom prst="rect">
            <a:avLst/>
          </a:prstGeom>
          <a:pattFill prst="pct50">
            <a:fgClr>
              <a:srgbClr val="FFCCFF"/>
            </a:fgClr>
            <a:bgClr>
              <a:schemeClr val="bg1"/>
            </a:bgClr>
          </a:pattFill>
        </p:spPr>
        <p:txBody>
          <a:bodyPr wrap="square" rtlCol="0">
            <a:spAutoFit/>
          </a:bodyPr>
          <a:lstStyle/>
          <a:p>
            <a:pPr algn="ctr" fontAlgn="auto">
              <a:spcBef>
                <a:spcPts val="0"/>
              </a:spcBef>
              <a:spcAft>
                <a:spcPts val="0"/>
              </a:spcAft>
            </a:pPr>
            <a:r>
              <a:rPr lang="en-US" altLang="ja-JP" sz="1300" dirty="0" smtClean="0">
                <a:solidFill>
                  <a:prstClr val="black"/>
                </a:solidFill>
                <a:latin typeface="ＭＳ Ｐゴシック"/>
                <a:ea typeface="ＭＳ Ｐゴシック"/>
              </a:rPr>
              <a:t>【</a:t>
            </a:r>
            <a:r>
              <a:rPr lang="ja-JP" altLang="en-US" sz="1300" dirty="0" smtClean="0">
                <a:solidFill>
                  <a:prstClr val="black"/>
                </a:solidFill>
                <a:latin typeface="ＭＳ Ｐゴシック"/>
                <a:ea typeface="ＭＳ Ｐゴシック"/>
              </a:rPr>
              <a:t>対策の方向性</a:t>
            </a:r>
            <a:r>
              <a:rPr lang="en-US" altLang="ja-JP" sz="1300" dirty="0" smtClean="0">
                <a:solidFill>
                  <a:prstClr val="black"/>
                </a:solidFill>
                <a:latin typeface="ＭＳ Ｐゴシック"/>
                <a:ea typeface="ＭＳ Ｐゴシック"/>
              </a:rPr>
              <a:t>】</a:t>
            </a:r>
            <a:endParaRPr lang="ja-JP" altLang="en-US" sz="1300" dirty="0">
              <a:solidFill>
                <a:prstClr val="black"/>
              </a:solidFill>
              <a:latin typeface="ＭＳ Ｐゴシック"/>
              <a:ea typeface="ＭＳ Ｐゴシック"/>
            </a:endParaRPr>
          </a:p>
        </p:txBody>
      </p:sp>
      <p:sp>
        <p:nvSpPr>
          <p:cNvPr id="5" name="下矢印 4"/>
          <p:cNvSpPr/>
          <p:nvPr/>
        </p:nvSpPr>
        <p:spPr>
          <a:xfrm rot="16200000">
            <a:off x="2927896" y="1600921"/>
            <a:ext cx="562986" cy="199410"/>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34" name="下矢印 33"/>
          <p:cNvSpPr/>
          <p:nvPr/>
        </p:nvSpPr>
        <p:spPr>
          <a:xfrm rot="16200000">
            <a:off x="1731455" y="4384970"/>
            <a:ext cx="562986" cy="199410"/>
          </a:xfrm>
          <a:prstGeom prst="downArrow">
            <a:avLst/>
          </a:prstGeom>
          <a:solidFill>
            <a:srgbClr val="C5E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38" name="下矢印 37"/>
          <p:cNvSpPr/>
          <p:nvPr/>
        </p:nvSpPr>
        <p:spPr>
          <a:xfrm rot="16200000">
            <a:off x="1731455" y="2890788"/>
            <a:ext cx="562986" cy="199410"/>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46" name="下矢印 45"/>
          <p:cNvSpPr/>
          <p:nvPr/>
        </p:nvSpPr>
        <p:spPr>
          <a:xfrm rot="18443747">
            <a:off x="2965629" y="3220210"/>
            <a:ext cx="404008" cy="362792"/>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48" name="下矢印 47"/>
          <p:cNvSpPr/>
          <p:nvPr/>
        </p:nvSpPr>
        <p:spPr>
          <a:xfrm rot="16200000">
            <a:off x="1731455" y="1585647"/>
            <a:ext cx="562986" cy="199410"/>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51" name="下矢印 50"/>
          <p:cNvSpPr/>
          <p:nvPr/>
        </p:nvSpPr>
        <p:spPr>
          <a:xfrm rot="16200000">
            <a:off x="2927896" y="6072217"/>
            <a:ext cx="562986" cy="199410"/>
          </a:xfrm>
          <a:prstGeom prst="downArrow">
            <a:avLst/>
          </a:prstGeom>
          <a:solidFill>
            <a:srgbClr val="C5E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52" name="下矢印 51"/>
          <p:cNvSpPr/>
          <p:nvPr/>
        </p:nvSpPr>
        <p:spPr>
          <a:xfrm rot="16200000">
            <a:off x="1731455" y="5915124"/>
            <a:ext cx="562986" cy="199410"/>
          </a:xfrm>
          <a:prstGeom prst="downArrow">
            <a:avLst/>
          </a:prstGeom>
          <a:solidFill>
            <a:srgbClr val="C5E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53" name="下矢印 52"/>
          <p:cNvSpPr/>
          <p:nvPr/>
        </p:nvSpPr>
        <p:spPr>
          <a:xfrm rot="19034333">
            <a:off x="2964614" y="4747552"/>
            <a:ext cx="396266" cy="553587"/>
          </a:xfrm>
          <a:prstGeom prst="downArrow">
            <a:avLst/>
          </a:prstGeom>
          <a:solidFill>
            <a:srgbClr val="C5E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graphicFrame>
        <p:nvGraphicFramePr>
          <p:cNvPr id="29" name="表 28"/>
          <p:cNvGraphicFramePr>
            <a:graphicFrameLocks noGrp="1"/>
          </p:cNvGraphicFramePr>
          <p:nvPr>
            <p:extLst>
              <p:ext uri="{D42A27DB-BD31-4B8C-83A1-F6EECF244321}">
                <p14:modId xmlns:p14="http://schemas.microsoft.com/office/powerpoint/2010/main" val="1396626712"/>
              </p:ext>
            </p:extLst>
          </p:nvPr>
        </p:nvGraphicFramePr>
        <p:xfrm>
          <a:off x="6558672" y="1479200"/>
          <a:ext cx="1766737" cy="840105"/>
        </p:xfrm>
        <a:graphic>
          <a:graphicData uri="http://schemas.openxmlformats.org/drawingml/2006/table">
            <a:tbl>
              <a:tblPr>
                <a:tableStyleId>{2D5ABB26-0587-4C30-8999-92F81FD0307C}</a:tableStyleId>
              </a:tblPr>
              <a:tblGrid>
                <a:gridCol w="790383"/>
                <a:gridCol w="976354"/>
              </a:tblGrid>
              <a:tr h="221609">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500" u="none" strike="noStrike" dirty="0" smtClean="0">
                        <a:effectLst/>
                      </a:endParaRPr>
                    </a:p>
                    <a:p>
                      <a:pPr algn="ctr" fontAlgn="ctr"/>
                      <a:r>
                        <a:rPr lang="ja-JP" altLang="en-US" sz="600" u="sng" strike="noStrike" dirty="0" smtClean="0">
                          <a:effectLst/>
                        </a:rPr>
                        <a:t>対象として想定している在宅・施設サービス</a:t>
                      </a:r>
                      <a:endParaRPr lang="en-US" altLang="ja-JP" sz="600" u="sng" strike="noStrike" dirty="0" smtClean="0">
                        <a:effectLst/>
                      </a:endParaRPr>
                    </a:p>
                    <a:p>
                      <a:pPr algn="ctr" fontAlgn="ctr"/>
                      <a:r>
                        <a:rPr lang="ja-JP" altLang="en-US" sz="500" u="none" strike="noStrike" dirty="0" smtClean="0">
                          <a:effectLst/>
                        </a:rPr>
                        <a:t>（厚生労働省予算）</a:t>
                      </a:r>
                      <a:endParaRPr lang="ja-JP" altLang="en-US" sz="500" b="0" i="0" u="none" strike="noStrike" dirty="0">
                        <a:solidFill>
                          <a:srgbClr val="000000"/>
                        </a:solidFill>
                        <a:effectLst/>
                        <a:latin typeface="ＭＳ Ｐゴシック"/>
                      </a:endParaRPr>
                    </a:p>
                  </a:txBody>
                  <a:tcPr marL="8790" marR="8790" marT="9525" marB="0" anchor="ctr"/>
                </a:tc>
                <a:tc hMerge="1">
                  <a:txBody>
                    <a:bodyPr/>
                    <a:lstStyle/>
                    <a:p>
                      <a:pPr algn="ctr" fontAlgn="ctr"/>
                      <a:endParaRPr lang="ja-JP" altLang="en-US" sz="1500" b="1" i="0" u="none" strike="noStrike" dirty="0">
                        <a:solidFill>
                          <a:srgbClr val="000000"/>
                        </a:solidFill>
                        <a:effectLst/>
                        <a:latin typeface="ＭＳ Ｐゴシック"/>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tcPr>
                </a:tc>
              </a:tr>
              <a:tr h="100284">
                <a:tc>
                  <a:txBody>
                    <a:bodyPr/>
                    <a:lstStyle/>
                    <a:p>
                      <a:pPr algn="l" fontAlgn="ctr">
                        <a:spcBef>
                          <a:spcPts val="600"/>
                        </a:spcBef>
                      </a:pPr>
                      <a:r>
                        <a:rPr lang="ja-JP" altLang="en-US" sz="600" u="none" strike="noStrike" dirty="0" smtClean="0">
                          <a:effectLst/>
                        </a:rPr>
                        <a:t>・特別養護老人ホーム</a:t>
                      </a:r>
                      <a:endParaRPr lang="ja-JP" altLang="en-US" sz="600" b="0" i="0" u="none" strike="noStrike" dirty="0">
                        <a:solidFill>
                          <a:srgbClr val="000000"/>
                        </a:solidFill>
                        <a:effectLst/>
                        <a:latin typeface="ＭＳ Ｐゴシック"/>
                      </a:endParaRPr>
                    </a:p>
                  </a:txBody>
                  <a:tcPr marL="8790" marR="8790" marT="9525" marB="0" anchor="ctr"/>
                </a:tc>
                <a:tc>
                  <a:txBody>
                    <a:bodyPr/>
                    <a:lstStyle/>
                    <a:p>
                      <a:pPr algn="l" fontAlgn="ctr">
                        <a:spcBef>
                          <a:spcPts val="600"/>
                        </a:spcBef>
                      </a:pPr>
                      <a:r>
                        <a:rPr lang="ja-JP" altLang="en-US" sz="600" u="none" strike="noStrike" dirty="0" smtClean="0">
                          <a:effectLst/>
                        </a:rPr>
                        <a:t>・特定施設（ケアハウス）</a:t>
                      </a:r>
                      <a:endParaRPr lang="ja-JP" altLang="en-US" sz="600" b="0" i="0" u="none" strike="noStrike" dirty="0">
                        <a:solidFill>
                          <a:srgbClr val="000000"/>
                        </a:solidFill>
                        <a:effectLst/>
                        <a:latin typeface="ＭＳ Ｐゴシック"/>
                      </a:endParaRPr>
                    </a:p>
                  </a:txBody>
                  <a:tcPr marL="8790" marR="8790" marT="9525" marB="0" anchor="ctr"/>
                </a:tc>
              </a:tr>
              <a:tr h="72008">
                <a:tc>
                  <a:txBody>
                    <a:bodyPr/>
                    <a:lstStyle/>
                    <a:p>
                      <a:pPr algn="l" fontAlgn="ctr"/>
                      <a:r>
                        <a:rPr lang="ja-JP" altLang="en-US" sz="600" u="none" strike="noStrike" dirty="0" smtClean="0">
                          <a:effectLst/>
                        </a:rPr>
                        <a:t>・介護老人保健施設</a:t>
                      </a:r>
                      <a:endParaRPr lang="ja-JP" altLang="en-US" sz="600" b="0" i="0" u="none" strike="noStrike" dirty="0">
                        <a:solidFill>
                          <a:srgbClr val="000000"/>
                        </a:solidFill>
                        <a:effectLst/>
                        <a:latin typeface="ＭＳ Ｐゴシック"/>
                      </a:endParaRPr>
                    </a:p>
                  </a:txBody>
                  <a:tcPr marL="8790" marR="8790"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u="none" strike="noStrike" dirty="0" smtClean="0">
                          <a:effectLst/>
                        </a:rPr>
                        <a:t>・小規模多機能型居宅介護</a:t>
                      </a:r>
                      <a:endParaRPr lang="ja-JP" altLang="en-US" sz="600" b="0" i="0" u="none" strike="noStrike" dirty="0">
                        <a:solidFill>
                          <a:srgbClr val="000000"/>
                        </a:solidFill>
                        <a:effectLst/>
                        <a:latin typeface="ＭＳ Ｐゴシック"/>
                      </a:endParaRPr>
                    </a:p>
                  </a:txBody>
                  <a:tcPr marL="8790" marR="8790" marT="9525" marB="0" anchor="ctr"/>
                </a:tc>
              </a:tr>
              <a:tr h="58291">
                <a:tc>
                  <a:txBody>
                    <a:bodyPr/>
                    <a:lstStyle/>
                    <a:p>
                      <a:pPr algn="l" fontAlgn="ctr"/>
                      <a:r>
                        <a:rPr lang="ja-JP" altLang="en-US" sz="600" u="none" strike="noStrike" dirty="0" smtClean="0">
                          <a:effectLst/>
                        </a:rPr>
                        <a:t>・認知症グループホーム</a:t>
                      </a:r>
                      <a:endParaRPr lang="en-US" altLang="ja-JP" sz="600" u="none" strike="noStrike" dirty="0" smtClean="0">
                        <a:effectLst/>
                      </a:endParaRPr>
                    </a:p>
                  </a:txBody>
                  <a:tcPr marL="8790" marR="8790" marT="9525" marB="0" anchor="ctr"/>
                </a:tc>
                <a:tc>
                  <a:txBody>
                    <a:bodyPr/>
                    <a:lstStyle/>
                    <a:p>
                      <a:pPr algn="l" fontAlgn="ctr"/>
                      <a:r>
                        <a:rPr lang="ja-JP" altLang="en-US" sz="600" u="none" strike="noStrike" dirty="0" smtClean="0">
                          <a:effectLst/>
                        </a:rPr>
                        <a:t>・看護小規模多機能型居宅介護</a:t>
                      </a:r>
                      <a:endParaRPr lang="en-US" altLang="ja-JP" sz="600" u="none" strike="noStrike" dirty="0" smtClean="0">
                        <a:effectLst/>
                      </a:endParaRPr>
                    </a:p>
                  </a:txBody>
                  <a:tcPr marL="8790" marR="8790" marT="9525" marB="0" anchor="ctr"/>
                </a:tc>
              </a:tr>
              <a:tr h="166117">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500" u="none" strike="noStrike" dirty="0" smtClean="0">
                          <a:effectLst/>
                        </a:rPr>
                        <a:t>・</a:t>
                      </a:r>
                      <a:r>
                        <a:rPr lang="ja-JP" altLang="en-US" sz="600" u="none" strike="noStrike" dirty="0" smtClean="0">
                          <a:effectLst/>
                        </a:rPr>
                        <a:t>定期巡回・随時対応型訪問介護看護</a:t>
                      </a:r>
                    </a:p>
                    <a:p>
                      <a:pPr algn="l" fontAlgn="ctr"/>
                      <a:endParaRPr lang="ja-JP" altLang="en-US" sz="600" b="0" i="0" u="none" strike="noStrike" dirty="0">
                        <a:solidFill>
                          <a:srgbClr val="000000"/>
                        </a:solidFill>
                        <a:effectLst/>
                        <a:latin typeface="ＭＳ Ｐゴシック"/>
                      </a:endParaRPr>
                    </a:p>
                  </a:txBody>
                  <a:tcPr marL="8790" marR="8790" marT="9525" marB="0" anchor="ctr"/>
                </a:tc>
                <a:tc hMerge="1">
                  <a:txBody>
                    <a:bodyPr/>
                    <a:lstStyle/>
                    <a:p>
                      <a:pPr algn="l" fontAlgn="ctr"/>
                      <a:endParaRPr lang="ja-JP" altLang="en-US" sz="500" b="0" i="0" u="none" strike="noStrike" dirty="0">
                        <a:solidFill>
                          <a:srgbClr val="000000"/>
                        </a:solidFill>
                        <a:effectLst/>
                        <a:latin typeface="ＭＳ Ｐゴシック"/>
                      </a:endParaRPr>
                    </a:p>
                  </a:txBody>
                  <a:tcPr marL="9553" marR="9553" marT="9525" marB="0" anchor="ctr"/>
                </a:tc>
              </a:tr>
            </a:tbl>
          </a:graphicData>
        </a:graphic>
      </p:graphicFrame>
      <p:sp>
        <p:nvSpPr>
          <p:cNvPr id="40" name="角丸四角形 39"/>
          <p:cNvSpPr/>
          <p:nvPr/>
        </p:nvSpPr>
        <p:spPr>
          <a:xfrm>
            <a:off x="6678407" y="1119425"/>
            <a:ext cx="2332784" cy="299706"/>
          </a:xfrm>
          <a:prstGeom prst="roundRect">
            <a:avLst/>
          </a:prstGeom>
        </p:spPr>
        <p:style>
          <a:lnRef idx="2">
            <a:schemeClr val="accent6"/>
          </a:lnRef>
          <a:fillRef idx="1">
            <a:schemeClr val="lt1"/>
          </a:fillRef>
          <a:effectRef idx="0">
            <a:schemeClr val="accent6"/>
          </a:effectRef>
          <a:fontRef idx="minor">
            <a:schemeClr val="dk1"/>
          </a:fontRef>
        </p:style>
        <p:txBody>
          <a:bodyPr vert="horz" rtlCol="0" anchor="t"/>
          <a:lstStyle/>
          <a:p>
            <a:pPr algn="ctr" fontAlgn="auto">
              <a:spcBef>
                <a:spcPts val="0"/>
              </a:spcBef>
              <a:spcAft>
                <a:spcPts val="0"/>
              </a:spcAft>
            </a:pPr>
            <a:r>
              <a:rPr lang="ja-JP" altLang="en-US" sz="700" dirty="0" smtClean="0">
                <a:solidFill>
                  <a:prstClr val="black"/>
                </a:solidFill>
                <a:latin typeface="+mn-ea"/>
              </a:rPr>
              <a:t>約１２万人分増の整備が可能となるよう財政支援を実施</a:t>
            </a:r>
            <a:endParaRPr lang="en-US" altLang="ja-JP" sz="700" dirty="0">
              <a:solidFill>
                <a:srgbClr val="FF0000"/>
              </a:solidFill>
              <a:latin typeface="+mn-ea"/>
            </a:endParaRPr>
          </a:p>
          <a:p>
            <a:pPr fontAlgn="auto">
              <a:spcBef>
                <a:spcPts val="0"/>
              </a:spcBef>
              <a:spcAft>
                <a:spcPts val="0"/>
              </a:spcAft>
            </a:pPr>
            <a:r>
              <a:rPr lang="ja-JP" altLang="en-US" sz="600" dirty="0" smtClean="0">
                <a:solidFill>
                  <a:schemeClr val="tx1"/>
                </a:solidFill>
                <a:latin typeface="+mn-ea"/>
              </a:rPr>
              <a:t>約</a:t>
            </a:r>
            <a:r>
              <a:rPr lang="en-US" altLang="ja-JP" sz="600" dirty="0" smtClean="0">
                <a:solidFill>
                  <a:schemeClr val="tx1"/>
                </a:solidFill>
                <a:latin typeface="+mn-ea"/>
              </a:rPr>
              <a:t>38</a:t>
            </a:r>
            <a:r>
              <a:rPr lang="ja-JP" altLang="en-US" sz="600" dirty="0" smtClean="0">
                <a:solidFill>
                  <a:schemeClr val="tx1"/>
                </a:solidFill>
                <a:latin typeface="+mn-ea"/>
              </a:rPr>
              <a:t>万人分以上（</a:t>
            </a:r>
            <a:r>
              <a:rPr lang="en-US" altLang="ja-JP" sz="600" dirty="0" smtClean="0">
                <a:solidFill>
                  <a:schemeClr val="tx1"/>
                </a:solidFill>
                <a:latin typeface="+mn-ea"/>
              </a:rPr>
              <a:t>2020</a:t>
            </a:r>
            <a:r>
              <a:rPr lang="ja-JP" altLang="en-US" sz="600" dirty="0" smtClean="0">
                <a:solidFill>
                  <a:schemeClr val="tx1"/>
                </a:solidFill>
                <a:latin typeface="+mn-ea"/>
              </a:rPr>
              <a:t>年度まで）　⇒　約</a:t>
            </a:r>
            <a:r>
              <a:rPr lang="en-US" altLang="ja-JP" sz="600" dirty="0" smtClean="0">
                <a:solidFill>
                  <a:schemeClr val="tx1"/>
                </a:solidFill>
                <a:latin typeface="+mn-ea"/>
              </a:rPr>
              <a:t>50</a:t>
            </a:r>
            <a:r>
              <a:rPr lang="ja-JP" altLang="en-US" sz="600" dirty="0" smtClean="0">
                <a:solidFill>
                  <a:schemeClr val="tx1"/>
                </a:solidFill>
                <a:latin typeface="+mn-ea"/>
              </a:rPr>
              <a:t>万人分以上（</a:t>
            </a:r>
            <a:r>
              <a:rPr lang="en-US" altLang="ja-JP" sz="600" dirty="0" smtClean="0">
                <a:solidFill>
                  <a:schemeClr val="tx1"/>
                </a:solidFill>
                <a:latin typeface="+mn-ea"/>
              </a:rPr>
              <a:t>2020</a:t>
            </a:r>
            <a:r>
              <a:rPr lang="ja-JP" altLang="en-US" sz="600" dirty="0" smtClean="0">
                <a:solidFill>
                  <a:schemeClr val="tx1"/>
                </a:solidFill>
                <a:latin typeface="+mn-ea"/>
              </a:rPr>
              <a:t>年代初頭）</a:t>
            </a:r>
            <a:endParaRPr lang="en-US" altLang="ja-JP" sz="600" dirty="0" smtClean="0">
              <a:solidFill>
                <a:schemeClr val="tx1"/>
              </a:solidFill>
              <a:latin typeface="+mn-ea"/>
            </a:endParaRPr>
          </a:p>
          <a:p>
            <a:pPr fontAlgn="auto">
              <a:spcBef>
                <a:spcPts val="0"/>
              </a:spcBef>
              <a:spcAft>
                <a:spcPts val="1200"/>
              </a:spcAft>
            </a:pPr>
            <a:endParaRPr lang="en-US" altLang="ja-JP" sz="800" dirty="0">
              <a:solidFill>
                <a:prstClr val="black"/>
              </a:solidFill>
            </a:endParaRPr>
          </a:p>
        </p:txBody>
      </p:sp>
      <p:sp>
        <p:nvSpPr>
          <p:cNvPr id="7" name="テキスト ボックス 6"/>
          <p:cNvSpPr txBox="1"/>
          <p:nvPr/>
        </p:nvSpPr>
        <p:spPr>
          <a:xfrm>
            <a:off x="7429380" y="44624"/>
            <a:ext cx="1826351" cy="338554"/>
          </a:xfrm>
          <a:prstGeom prst="rect">
            <a:avLst/>
          </a:prstGeom>
          <a:noFill/>
        </p:spPr>
        <p:txBody>
          <a:bodyPr wrap="square" rtlCol="0">
            <a:spAutoFit/>
          </a:bodyPr>
          <a:lstStyle/>
          <a:p>
            <a:pPr algn="l" fontAlgn="auto">
              <a:spcBef>
                <a:spcPts val="0"/>
              </a:spcBef>
              <a:spcAft>
                <a:spcPts val="0"/>
              </a:spcAft>
            </a:pPr>
            <a:r>
              <a:rPr lang="ja-JP" altLang="en-US" sz="800" b="1" dirty="0">
                <a:solidFill>
                  <a:prstClr val="black"/>
                </a:solidFill>
                <a:latin typeface="Calibri"/>
                <a:ea typeface="ＭＳ Ｐゴシック"/>
              </a:rPr>
              <a:t>＋約３４万人　　　　　＋約</a:t>
            </a:r>
            <a:r>
              <a:rPr lang="ja-JP" altLang="en-US" sz="800" b="1" dirty="0" smtClean="0">
                <a:solidFill>
                  <a:prstClr val="black"/>
                </a:solidFill>
                <a:latin typeface="Calibri"/>
                <a:ea typeface="ＭＳ Ｐゴシック"/>
              </a:rPr>
              <a:t>４０万人</a:t>
            </a:r>
            <a:endParaRPr lang="en-US" altLang="ja-JP" sz="800" dirty="0" smtClean="0">
              <a:solidFill>
                <a:prstClr val="black"/>
              </a:solidFill>
              <a:latin typeface="Calibri"/>
              <a:ea typeface="ＭＳ Ｐゴシック"/>
            </a:endParaRPr>
          </a:p>
          <a:p>
            <a:pPr algn="l" fontAlgn="auto">
              <a:spcBef>
                <a:spcPts val="0"/>
              </a:spcBef>
              <a:spcAft>
                <a:spcPts val="0"/>
              </a:spcAft>
            </a:pPr>
            <a:r>
              <a:rPr lang="ja-JP" altLang="en-US" sz="800" dirty="0" smtClean="0">
                <a:solidFill>
                  <a:prstClr val="black"/>
                </a:solidFill>
                <a:latin typeface="Calibri"/>
                <a:ea typeface="ＭＳ Ｐゴシック"/>
              </a:rPr>
              <a:t>（</a:t>
            </a:r>
            <a:r>
              <a:rPr lang="en-US" altLang="ja-JP" sz="800" dirty="0" smtClean="0">
                <a:solidFill>
                  <a:prstClr val="black"/>
                </a:solidFill>
                <a:latin typeface="Calibri"/>
                <a:ea typeface="ＭＳ Ｐゴシック"/>
              </a:rPr>
              <a:t>2020</a:t>
            </a:r>
            <a:r>
              <a:rPr lang="ja-JP" altLang="en-US" sz="800" dirty="0" smtClean="0">
                <a:solidFill>
                  <a:prstClr val="black"/>
                </a:solidFill>
                <a:latin typeface="Calibri"/>
                <a:ea typeface="ＭＳ Ｐゴシック"/>
              </a:rPr>
              <a:t>年まで）　　　　　（</a:t>
            </a:r>
            <a:r>
              <a:rPr lang="en-US" altLang="ja-JP" sz="800" dirty="0" smtClean="0">
                <a:solidFill>
                  <a:prstClr val="black"/>
                </a:solidFill>
                <a:latin typeface="Calibri"/>
                <a:ea typeface="ＭＳ Ｐゴシック"/>
              </a:rPr>
              <a:t>2020</a:t>
            </a:r>
            <a:r>
              <a:rPr lang="ja-JP" altLang="en-US" sz="800" dirty="0" smtClean="0">
                <a:solidFill>
                  <a:prstClr val="black"/>
                </a:solidFill>
                <a:latin typeface="Calibri"/>
                <a:ea typeface="ＭＳ Ｐゴシック"/>
              </a:rPr>
              <a:t>年代初頭）</a:t>
            </a:r>
            <a:endParaRPr lang="en-US" altLang="ja-JP" sz="800" dirty="0">
              <a:solidFill>
                <a:prstClr val="black"/>
              </a:solidFill>
              <a:latin typeface="Calibri"/>
              <a:ea typeface="ＭＳ Ｐゴシック"/>
            </a:endParaRPr>
          </a:p>
        </p:txBody>
      </p:sp>
      <p:sp>
        <p:nvSpPr>
          <p:cNvPr id="56" name="テキスト ボックス 55"/>
          <p:cNvSpPr txBox="1"/>
          <p:nvPr/>
        </p:nvSpPr>
        <p:spPr>
          <a:xfrm>
            <a:off x="29" y="-5898"/>
            <a:ext cx="9143999" cy="338554"/>
          </a:xfrm>
          <a:prstGeom prst="rect">
            <a:avLst/>
          </a:prstGeom>
          <a:pattFill prst="pct60">
            <a:fgClr>
              <a:srgbClr val="FFFF66"/>
            </a:fgClr>
            <a:bgClr>
              <a:schemeClr val="bg1"/>
            </a:bgClr>
          </a:pattFill>
        </p:spPr>
        <p:txBody>
          <a:bodyPr wrap="square" rtlCol="0">
            <a:spAutoFit/>
          </a:bodyPr>
          <a:lstStyle/>
          <a:p>
            <a:pPr algn="ctr" fontAlgn="auto">
              <a:spcBef>
                <a:spcPts val="0"/>
              </a:spcBef>
              <a:spcAft>
                <a:spcPts val="0"/>
              </a:spcAft>
            </a:pPr>
            <a:r>
              <a:rPr lang="ja-JP" altLang="en-US" sz="1600" b="1" dirty="0" smtClean="0">
                <a:solidFill>
                  <a:prstClr val="black"/>
                </a:solidFill>
                <a:latin typeface="Calibri"/>
                <a:ea typeface="ＭＳ Ｐゴシック"/>
              </a:rPr>
              <a:t>第３の矢．「</a:t>
            </a:r>
            <a:r>
              <a:rPr lang="ja-JP" altLang="en-US" sz="1600" b="1" dirty="0">
                <a:solidFill>
                  <a:prstClr val="black"/>
                </a:solidFill>
                <a:latin typeface="Calibri"/>
                <a:ea typeface="ＭＳ Ｐゴシック"/>
              </a:rPr>
              <a:t>安心につながる社会保障」（介護離職ゼロ</a:t>
            </a:r>
            <a:r>
              <a:rPr lang="ja-JP" altLang="en-US" sz="1600" b="1" dirty="0" smtClean="0">
                <a:solidFill>
                  <a:prstClr val="black"/>
                </a:solidFill>
                <a:latin typeface="Calibri"/>
                <a:ea typeface="ＭＳ Ｐゴシック"/>
              </a:rPr>
              <a:t>）（実現に向けた主な取組）</a:t>
            </a:r>
            <a:endParaRPr lang="ja-JP" altLang="en-US" sz="1600" b="1" dirty="0">
              <a:solidFill>
                <a:prstClr val="black"/>
              </a:solidFill>
              <a:latin typeface="Calibri"/>
              <a:ea typeface="ＭＳ Ｐゴシック"/>
            </a:endParaRPr>
          </a:p>
        </p:txBody>
      </p:sp>
      <p:sp>
        <p:nvSpPr>
          <p:cNvPr id="2" name="テキスト ボックス 1"/>
          <p:cNvSpPr txBox="1"/>
          <p:nvPr/>
        </p:nvSpPr>
        <p:spPr>
          <a:xfrm>
            <a:off x="7752315" y="1988840"/>
            <a:ext cx="596310" cy="323165"/>
          </a:xfrm>
          <a:prstGeom prst="rect">
            <a:avLst/>
          </a:prstGeom>
          <a:noFill/>
          <a:ln w="15875">
            <a:noFill/>
          </a:ln>
        </p:spPr>
        <p:txBody>
          <a:bodyPr wrap="square" lIns="0" rIns="0" rtlCol="0">
            <a:spAutoFit/>
          </a:bodyPr>
          <a:lstStyle/>
          <a:p>
            <a:pPr algn="l" fontAlgn="auto">
              <a:spcBef>
                <a:spcPts val="0"/>
              </a:spcBef>
              <a:spcAft>
                <a:spcPts val="0"/>
              </a:spcAft>
            </a:pPr>
            <a:r>
              <a:rPr lang="ja-JP" altLang="en-US" sz="750" u="sng" dirty="0" smtClean="0">
                <a:latin typeface="HGP創英角ﾎﾟｯﾌﾟ体" panose="040B0A00000000000000" pitchFamily="50" charset="-128"/>
                <a:ea typeface="HGP創英角ﾎﾟｯﾌﾟ体" panose="040B0A00000000000000" pitchFamily="50" charset="-128"/>
              </a:rPr>
              <a:t>約</a:t>
            </a:r>
            <a:r>
              <a:rPr lang="en-US" altLang="ja-JP" sz="750" u="sng" dirty="0" smtClean="0">
                <a:latin typeface="HGP創英角ﾎﾟｯﾌﾟ体" panose="040B0A00000000000000" pitchFamily="50" charset="-128"/>
                <a:ea typeface="HGP創英角ﾎﾟｯﾌﾟ体" panose="040B0A00000000000000" pitchFamily="50" charset="-128"/>
              </a:rPr>
              <a:t>10</a:t>
            </a:r>
            <a:r>
              <a:rPr lang="ja-JP" altLang="en-US" sz="750" u="sng" dirty="0" smtClean="0">
                <a:latin typeface="HGP創英角ﾎﾟｯﾌﾟ体" panose="040B0A00000000000000" pitchFamily="50" charset="-128"/>
                <a:ea typeface="HGP創英角ﾎﾟｯﾌﾟ体" panose="040B0A00000000000000" pitchFamily="50" charset="-128"/>
              </a:rPr>
              <a:t>万人分増</a:t>
            </a:r>
            <a:endParaRPr lang="ja-JP" altLang="en-US" sz="750" u="sng" dirty="0">
              <a:latin typeface="HGP創英角ﾎﾟｯﾌﾟ体" panose="040B0A00000000000000" pitchFamily="50" charset="-128"/>
              <a:ea typeface="HGP創英角ﾎﾟｯﾌﾟ体" panose="040B0A00000000000000" pitchFamily="50" charset="-128"/>
            </a:endParaRPr>
          </a:p>
        </p:txBody>
      </p:sp>
      <p:sp>
        <p:nvSpPr>
          <p:cNvPr id="58" name="フローチャート: 処理 57"/>
          <p:cNvSpPr/>
          <p:nvPr/>
        </p:nvSpPr>
        <p:spPr>
          <a:xfrm>
            <a:off x="6525547" y="1509720"/>
            <a:ext cx="1848488" cy="648072"/>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prstClr val="white"/>
              </a:solidFill>
            </a:endParaRPr>
          </a:p>
        </p:txBody>
      </p:sp>
      <p:sp>
        <p:nvSpPr>
          <p:cNvPr id="59" name="テキスト ボックス 58"/>
          <p:cNvSpPr txBox="1"/>
          <p:nvPr/>
        </p:nvSpPr>
        <p:spPr>
          <a:xfrm>
            <a:off x="52115" y="861398"/>
            <a:ext cx="1063503" cy="261610"/>
          </a:xfrm>
          <a:prstGeom prst="rect">
            <a:avLst/>
          </a:prstGeom>
          <a:solidFill>
            <a:schemeClr val="bg1"/>
          </a:solidFill>
          <a:ln>
            <a:solidFill>
              <a:srgbClr val="00B050"/>
            </a:solidFill>
          </a:ln>
        </p:spPr>
        <p:txBody>
          <a:bodyPr wrap="square" rtlCol="0">
            <a:spAutoFit/>
          </a:bodyPr>
          <a:lstStyle/>
          <a:p>
            <a:pPr fontAlgn="auto">
              <a:spcBef>
                <a:spcPts val="0"/>
              </a:spcBef>
              <a:spcAft>
                <a:spcPts val="0"/>
              </a:spcAft>
            </a:pPr>
            <a:r>
              <a:rPr lang="ja-JP" altLang="en-US" sz="1100" dirty="0">
                <a:solidFill>
                  <a:prstClr val="black"/>
                </a:solidFill>
                <a:latin typeface="Calibri"/>
                <a:ea typeface="ＭＳ Ｐゴシック"/>
              </a:rPr>
              <a:t>サービス・人材</a:t>
            </a:r>
          </a:p>
        </p:txBody>
      </p:sp>
      <p:sp>
        <p:nvSpPr>
          <p:cNvPr id="60" name="テキスト ボックス 59"/>
          <p:cNvSpPr txBox="1"/>
          <p:nvPr/>
        </p:nvSpPr>
        <p:spPr>
          <a:xfrm>
            <a:off x="55592" y="3621226"/>
            <a:ext cx="1063503" cy="276999"/>
          </a:xfrm>
          <a:prstGeom prst="rect">
            <a:avLst/>
          </a:prstGeom>
          <a:solidFill>
            <a:schemeClr val="bg1"/>
          </a:solidFill>
          <a:ln>
            <a:solidFill>
              <a:schemeClr val="accent1">
                <a:lumMod val="75000"/>
              </a:schemeClr>
            </a:solidFill>
          </a:ln>
        </p:spPr>
        <p:txBody>
          <a:bodyPr wrap="square" rtlCol="0">
            <a:spAutoFit/>
          </a:bodyPr>
          <a:lstStyle/>
          <a:p>
            <a:pPr fontAlgn="auto">
              <a:spcBef>
                <a:spcPts val="0"/>
              </a:spcBef>
              <a:spcAft>
                <a:spcPts val="0"/>
              </a:spcAft>
            </a:pPr>
            <a:r>
              <a:rPr lang="ja-JP" altLang="en-US" sz="1200" dirty="0">
                <a:solidFill>
                  <a:prstClr val="black"/>
                </a:solidFill>
                <a:latin typeface="Calibri"/>
                <a:ea typeface="ＭＳ Ｐゴシック"/>
              </a:rPr>
              <a:t>働き方</a:t>
            </a:r>
          </a:p>
        </p:txBody>
      </p:sp>
      <p:sp>
        <p:nvSpPr>
          <p:cNvPr id="61" name="テキスト ボックス 60"/>
          <p:cNvSpPr txBox="1"/>
          <p:nvPr/>
        </p:nvSpPr>
        <p:spPr>
          <a:xfrm>
            <a:off x="52120" y="4965929"/>
            <a:ext cx="1595254" cy="276999"/>
          </a:xfrm>
          <a:prstGeom prst="rect">
            <a:avLst/>
          </a:prstGeom>
          <a:solidFill>
            <a:schemeClr val="bg1"/>
          </a:solidFill>
          <a:ln>
            <a:solidFill>
              <a:schemeClr val="accent1">
                <a:lumMod val="75000"/>
              </a:schemeClr>
            </a:solidFill>
          </a:ln>
        </p:spPr>
        <p:txBody>
          <a:bodyPr wrap="square" rtlCol="0">
            <a:spAutoFit/>
          </a:bodyPr>
          <a:lstStyle/>
          <a:p>
            <a:pPr fontAlgn="auto">
              <a:spcBef>
                <a:spcPts val="0"/>
              </a:spcBef>
              <a:spcAft>
                <a:spcPts val="0"/>
              </a:spcAft>
            </a:pPr>
            <a:r>
              <a:rPr lang="ja-JP" altLang="en-US" sz="1200" dirty="0">
                <a:solidFill>
                  <a:prstClr val="black"/>
                </a:solidFill>
                <a:latin typeface="Calibri"/>
                <a:ea typeface="ＭＳ Ｐゴシック"/>
              </a:rPr>
              <a:t>家族への相談・支援</a:t>
            </a:r>
          </a:p>
        </p:txBody>
      </p:sp>
      <p:sp>
        <p:nvSpPr>
          <p:cNvPr id="62" name="テキスト ボックス 61"/>
          <p:cNvSpPr txBox="1"/>
          <p:nvPr/>
        </p:nvSpPr>
        <p:spPr>
          <a:xfrm>
            <a:off x="3761807" y="574944"/>
            <a:ext cx="2991101" cy="246221"/>
          </a:xfrm>
          <a:prstGeom prst="rect">
            <a:avLst/>
          </a:prstGeom>
          <a:solidFill>
            <a:srgbClr val="00B050"/>
          </a:solidFill>
          <a:ln>
            <a:solidFill>
              <a:srgbClr val="00B050"/>
            </a:solidFill>
          </a:ln>
        </p:spPr>
        <p:txBody>
          <a:bodyPr wrap="square" rtlCol="0" anchor="ctr" anchorCtr="0">
            <a:spAutoFit/>
          </a:bodyPr>
          <a:lstStyle/>
          <a:p>
            <a:pPr fontAlgn="auto">
              <a:spcBef>
                <a:spcPts val="0"/>
              </a:spcBef>
              <a:spcAft>
                <a:spcPts val="0"/>
              </a:spcAft>
            </a:pPr>
            <a:r>
              <a:rPr lang="ja-JP" altLang="en-US" sz="1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在宅・施設サービスの整備の充実・加速化</a:t>
            </a:r>
          </a:p>
        </p:txBody>
      </p:sp>
      <p:sp>
        <p:nvSpPr>
          <p:cNvPr id="63" name="テキスト ボックス 62"/>
          <p:cNvSpPr txBox="1"/>
          <p:nvPr/>
        </p:nvSpPr>
        <p:spPr>
          <a:xfrm>
            <a:off x="3774407" y="2848524"/>
            <a:ext cx="2991101" cy="246221"/>
          </a:xfrm>
          <a:prstGeom prst="rect">
            <a:avLst/>
          </a:prstGeom>
          <a:solidFill>
            <a:srgbClr val="00B050"/>
          </a:solidFill>
          <a:ln>
            <a:solidFill>
              <a:srgbClr val="00B050"/>
            </a:solidFill>
          </a:ln>
        </p:spPr>
        <p:txBody>
          <a:bodyPr wrap="square" rtlCol="0" anchor="ctr" anchorCtr="0">
            <a:spAutoFit/>
          </a:bodyPr>
          <a:lstStyle/>
          <a:p>
            <a:pPr fontAlgn="auto">
              <a:spcBef>
                <a:spcPts val="0"/>
              </a:spcBef>
              <a:spcAft>
                <a:spcPts val="0"/>
              </a:spcAft>
            </a:pPr>
            <a:r>
              <a:rPr lang="ja-JP" altLang="en-US" sz="1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介護サービスを支える介護人材の確保</a:t>
            </a:r>
          </a:p>
        </p:txBody>
      </p:sp>
      <p:sp>
        <p:nvSpPr>
          <p:cNvPr id="64" name="テキスト ボックス 63"/>
          <p:cNvSpPr txBox="1"/>
          <p:nvPr/>
        </p:nvSpPr>
        <p:spPr>
          <a:xfrm>
            <a:off x="3761775" y="4903122"/>
            <a:ext cx="3639714" cy="246221"/>
          </a:xfrm>
          <a:prstGeom prst="rect">
            <a:avLst/>
          </a:prstGeom>
          <a:solidFill>
            <a:schemeClr val="accent1">
              <a:lumMod val="75000"/>
            </a:schemeClr>
          </a:solidFill>
        </p:spPr>
        <p:txBody>
          <a:bodyPr wrap="square" rtlCol="0" anchor="ctr" anchorCtr="0">
            <a:spAutoFit/>
          </a:bodyPr>
          <a:lstStyle/>
          <a:p>
            <a:pPr fontAlgn="auto">
              <a:spcBef>
                <a:spcPts val="0"/>
              </a:spcBef>
              <a:spcAft>
                <a:spcPts val="0"/>
              </a:spcAft>
            </a:pPr>
            <a:r>
              <a:rPr lang="ja-JP" altLang="en-US" sz="1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介護サービスを活用するための家族の柔軟な働き方の確保</a:t>
            </a:r>
          </a:p>
        </p:txBody>
      </p:sp>
      <p:sp>
        <p:nvSpPr>
          <p:cNvPr id="65" name="テキスト ボックス 64"/>
          <p:cNvSpPr txBox="1"/>
          <p:nvPr/>
        </p:nvSpPr>
        <p:spPr>
          <a:xfrm>
            <a:off x="3761800" y="6074849"/>
            <a:ext cx="2929492" cy="261610"/>
          </a:xfrm>
          <a:prstGeom prst="rect">
            <a:avLst/>
          </a:prstGeom>
          <a:solidFill>
            <a:schemeClr val="accent1">
              <a:lumMod val="75000"/>
            </a:schemeClr>
          </a:solidFill>
        </p:spPr>
        <p:txBody>
          <a:bodyPr wrap="square" rtlCol="0" anchor="ctr" anchorCtr="0">
            <a:spAutoFit/>
          </a:bodyPr>
          <a:lstStyle/>
          <a:p>
            <a:pPr fontAlgn="auto">
              <a:spcBef>
                <a:spcPts val="0"/>
              </a:spcBef>
              <a:spcAft>
                <a:spcPts val="0"/>
              </a:spcAft>
            </a:pPr>
            <a:r>
              <a:rPr lang="ja-JP" altLang="en-US" sz="11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働く家族等に対する相談・支援の充実</a:t>
            </a:r>
          </a:p>
        </p:txBody>
      </p:sp>
      <p:sp>
        <p:nvSpPr>
          <p:cNvPr id="44" name="スライド番号プレースホルダー 3"/>
          <p:cNvSpPr txBox="1">
            <a:spLocks/>
          </p:cNvSpPr>
          <p:nvPr/>
        </p:nvSpPr>
        <p:spPr>
          <a:xfrm>
            <a:off x="8693299" y="6520260"/>
            <a:ext cx="450927"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31</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8446773" y="1509722"/>
            <a:ext cx="596243" cy="45712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サービス付き</a:t>
            </a:r>
            <a:endParaRPr kumimoji="1" lang="en-US" altLang="ja-JP" sz="500" dirty="0" smtClean="0">
              <a:solidFill>
                <a:schemeClr val="tx1"/>
              </a:solidFill>
            </a:endParaRPr>
          </a:p>
          <a:p>
            <a:pPr algn="ctr"/>
            <a:r>
              <a:rPr lang="ja-JP" altLang="en-US" sz="500" dirty="0" smtClean="0">
                <a:solidFill>
                  <a:schemeClr val="tx1"/>
                </a:solidFill>
              </a:rPr>
              <a:t>高齢者向け住宅</a:t>
            </a:r>
            <a:endParaRPr lang="en-US" altLang="ja-JP" sz="500" dirty="0" smtClean="0">
              <a:solidFill>
                <a:schemeClr val="tx1"/>
              </a:solidFill>
            </a:endParaRPr>
          </a:p>
          <a:p>
            <a:pPr algn="ctr"/>
            <a:r>
              <a:rPr kumimoji="1" lang="ja-JP" altLang="en-US" sz="400" dirty="0">
                <a:solidFill>
                  <a:schemeClr val="tx1"/>
                </a:solidFill>
              </a:rPr>
              <a:t>（国土交通省</a:t>
            </a:r>
            <a:r>
              <a:rPr kumimoji="1" lang="ja-JP" altLang="en-US" sz="400" dirty="0" smtClean="0">
                <a:solidFill>
                  <a:schemeClr val="tx1"/>
                </a:solidFill>
              </a:rPr>
              <a:t>予算）</a:t>
            </a:r>
            <a:endParaRPr kumimoji="1" lang="en-US" altLang="ja-JP" sz="400" dirty="0" smtClean="0">
              <a:solidFill>
                <a:schemeClr val="tx1"/>
              </a:solidFill>
            </a:endParaRPr>
          </a:p>
          <a:p>
            <a:pPr algn="ctr"/>
            <a:endParaRPr lang="en-US" altLang="ja-JP" sz="400" dirty="0">
              <a:solidFill>
                <a:schemeClr val="tx1"/>
              </a:solidFill>
            </a:endParaRPr>
          </a:p>
          <a:p>
            <a:pPr algn="ctr"/>
            <a:endParaRPr kumimoji="1" lang="ja-JP" altLang="en-US" sz="400" dirty="0">
              <a:solidFill>
                <a:schemeClr val="tx1"/>
              </a:solidFill>
            </a:endParaRPr>
          </a:p>
        </p:txBody>
      </p:sp>
      <p:sp>
        <p:nvSpPr>
          <p:cNvPr id="6" name="加算記号 5"/>
          <p:cNvSpPr/>
          <p:nvPr/>
        </p:nvSpPr>
        <p:spPr>
          <a:xfrm>
            <a:off x="8281150" y="1563330"/>
            <a:ext cx="278418" cy="2814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8446773" y="1769311"/>
            <a:ext cx="596310" cy="207749"/>
          </a:xfrm>
          <a:prstGeom prst="rect">
            <a:avLst/>
          </a:prstGeom>
          <a:noFill/>
          <a:ln w="15875">
            <a:noFill/>
          </a:ln>
        </p:spPr>
        <p:txBody>
          <a:bodyPr wrap="square" lIns="0" rIns="0" rtlCol="0">
            <a:spAutoFit/>
          </a:bodyPr>
          <a:lstStyle/>
          <a:p>
            <a:pPr algn="ctr" fontAlgn="auto">
              <a:spcBef>
                <a:spcPts val="0"/>
              </a:spcBef>
              <a:spcAft>
                <a:spcPts val="0"/>
              </a:spcAft>
            </a:pPr>
            <a:r>
              <a:rPr lang="ja-JP" altLang="en-US" sz="750" u="sng" dirty="0" smtClean="0">
                <a:latin typeface="HGP創英角ﾎﾟｯﾌﾟ体" panose="040B0A00000000000000" pitchFamily="50" charset="-128"/>
                <a:ea typeface="HGP創英角ﾎﾟｯﾌﾟ体" panose="040B0A00000000000000" pitchFamily="50" charset="-128"/>
              </a:rPr>
              <a:t>約</a:t>
            </a:r>
            <a:r>
              <a:rPr lang="ja-JP" altLang="en-US" sz="750" u="sng" dirty="0">
                <a:latin typeface="HGP創英角ﾎﾟｯﾌﾟ体" panose="040B0A00000000000000" pitchFamily="50" charset="-128"/>
                <a:ea typeface="HGP創英角ﾎﾟｯﾌﾟ体" panose="040B0A00000000000000" pitchFamily="50" charset="-128"/>
              </a:rPr>
              <a:t>２</a:t>
            </a:r>
            <a:r>
              <a:rPr lang="ja-JP" altLang="en-US" sz="750" u="sng" dirty="0" smtClean="0">
                <a:latin typeface="HGP創英角ﾎﾟｯﾌﾟ体" panose="040B0A00000000000000" pitchFamily="50" charset="-128"/>
                <a:ea typeface="HGP創英角ﾎﾟｯﾌﾟ体" panose="040B0A00000000000000" pitchFamily="50" charset="-128"/>
              </a:rPr>
              <a:t>万人分増</a:t>
            </a:r>
            <a:endParaRPr lang="ja-JP" altLang="en-US" sz="750" u="sng"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50804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HIDORI\Desktop\旧データ\マイドキュメント\hamada\講演レジュメ\2016\28介護保険部会\280422 (参考）会計検査院の指摘について.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188594"/>
            <a:ext cx="8786324" cy="648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6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IDORI\Desktop\旧データ\マイドキュメント\hamada\講演レジュメ\2017\29介護給付費分科会\29各サービス論点一巡目\170719 27年度見直し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1" y="548640"/>
            <a:ext cx="9043511" cy="608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DORI\Desktop\旧データ\マイドキュメント\hamada\講演レジュメ\2017\29介護給付費分科会\29各サービス論点一巡目\170719一巡目課題①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
            <a:ext cx="9117140" cy="587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36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IDORI\Desktop\旧データ\マイドキュメント\hamada\講演レジュメ\2017\29介護給付費分科会\29各サービス論点一巡目\170719一巡目課題②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
            <a:ext cx="9043511" cy="594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67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IDORI\Desktop\旧データ\マイドキュメント\hamada\講演レジュメ\2017\29介護給付費分科会\29各サービス論点一巡目\170719一巡目課題③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48640"/>
            <a:ext cx="9133523" cy="606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90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IDORI\Desktop\旧データ\マイドキュメント\hamada\講演レジュメ\2017\29介護給付費分科会\29各サービス論点一巡目\170719一巡目課題④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88602"/>
            <a:ext cx="9133523" cy="593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4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DORI\Desktop\旧データ\マイドキュメント\hamada\講演レジュメ\2017\29介護給付費分科会\29各サービス論点一巡目\170719一巡目課題⑤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4" y="188599"/>
            <a:ext cx="9125331" cy="489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22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IDORI\Desktop\旧データ\マイドキュメント\hamada\講演レジュメ\2017\29介護給付費分科会\29各サービス論点一巡目\170719一巡目課題⑥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
            <a:ext cx="9108948" cy="57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DORI\Desktop\旧データ\マイドキュメント\hamada\講演レジュメ\2017\290420医療介護改革具体的方向性（財政審議会）.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188595"/>
            <a:ext cx="9142857" cy="649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26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IDORI\Desktop\旧データ\マイドキュメント\hamada\講演レジュメ\2017\29介護給付費分科会\29各サービス論点一巡目\170719一巡目課題⑦居宅介護支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158059"/>
            <a:ext cx="9117140" cy="220351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HIDORI\Desktop\旧データ\マイドキュメント\hamada\講演レジュメ\2017\29介護給付費分科会\29各サービス論点一巡目\170719一巡目論点居宅介護支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3" y="2708912"/>
            <a:ext cx="9019223" cy="339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36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c1\Desktop\社福懇\28財政制度審議会\経済財政計画改革工程表（認定率、地域差）.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 y="-3"/>
            <a:ext cx="9116473" cy="632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272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2886" y="44624"/>
            <a:ext cx="901824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400" dirty="0" smtClean="0">
                <a:solidFill>
                  <a:prstClr val="black"/>
                </a:solidFill>
                <a:latin typeface="ＭＳ Ｐゴシック"/>
                <a:ea typeface="ＤＨＰ特太ゴシック体" pitchFamily="2" charset="-128"/>
              </a:rPr>
              <a:t>地域支援事業におけるケアマネジメント支援の実施</a:t>
            </a:r>
            <a:endParaRPr lang="en-US" altLang="ja-JP" sz="2400" dirty="0" smtClean="0">
              <a:solidFill>
                <a:prstClr val="black"/>
              </a:solidFill>
              <a:latin typeface="ＭＳ Ｐゴシック"/>
              <a:ea typeface="ＤＨＰ特太ゴシック体" pitchFamily="2"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87344082"/>
              </p:ext>
            </p:extLst>
          </p:nvPr>
        </p:nvGraphicFramePr>
        <p:xfrm>
          <a:off x="35505" y="727550"/>
          <a:ext cx="9018243" cy="5797799"/>
        </p:xfrm>
        <a:graphic>
          <a:graphicData uri="http://schemas.openxmlformats.org/drawingml/2006/table">
            <a:tbl>
              <a:tblPr firstRow="1" bandRow="1">
                <a:tableStyleId>{5C22544A-7EE6-4342-B048-85BDC9FD1C3A}</a:tableStyleId>
              </a:tblPr>
              <a:tblGrid>
                <a:gridCol w="1512168"/>
                <a:gridCol w="2276866"/>
                <a:gridCol w="2304256"/>
                <a:gridCol w="2924953"/>
              </a:tblGrid>
              <a:tr h="614508">
                <a:tc>
                  <a:txBody>
                    <a:bodyPr/>
                    <a:lstStyle/>
                    <a:p>
                      <a:pPr>
                        <a:lnSpc>
                          <a:spcPts val="1900"/>
                        </a:lnSpc>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ケアプラン点検</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地域ケア会議における</a:t>
                      </a:r>
                      <a:endParaRPr kumimoji="1" lang="en-US" altLang="ja-JP" sz="1400" dirty="0" smtClean="0"/>
                    </a:p>
                    <a:p>
                      <a:pPr>
                        <a:lnSpc>
                          <a:spcPts val="1900"/>
                        </a:lnSpc>
                      </a:pPr>
                      <a:r>
                        <a:rPr kumimoji="1" lang="ja-JP" altLang="en-US" sz="1400" dirty="0" smtClean="0"/>
                        <a:t>ケアマネジメント支援</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地域包括支援センターによる</a:t>
                      </a:r>
                      <a:endParaRPr kumimoji="1" lang="en-US" altLang="ja-JP" sz="1400" dirty="0" smtClean="0"/>
                    </a:p>
                    <a:p>
                      <a:pPr>
                        <a:lnSpc>
                          <a:spcPts val="1900"/>
                        </a:lnSpc>
                      </a:pPr>
                      <a:r>
                        <a:rPr kumimoji="1" lang="ja-JP" altLang="en-US" sz="1400" dirty="0" smtClean="0"/>
                        <a:t>ケアマネジメント支援</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2349">
                <a:tc>
                  <a:txBody>
                    <a:bodyPr/>
                    <a:lstStyle/>
                    <a:p>
                      <a:pPr>
                        <a:lnSpc>
                          <a:spcPts val="1900"/>
                        </a:lnSpc>
                      </a:pPr>
                      <a:r>
                        <a:rPr kumimoji="1" lang="ja-JP" altLang="en-US" sz="1400" dirty="0" smtClean="0"/>
                        <a:t>ケアマネジメント支援を行う者</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市町村</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地域ケア会議</a:t>
                      </a:r>
                      <a:r>
                        <a:rPr kumimoji="1" lang="ja-JP" altLang="en-US" sz="1100" dirty="0" smtClean="0"/>
                        <a:t>（</a:t>
                      </a:r>
                      <a:r>
                        <a:rPr kumimoji="1" lang="en-US" altLang="ja-JP" sz="1100" dirty="0" smtClean="0"/>
                        <a:t>※</a:t>
                      </a:r>
                      <a:r>
                        <a:rPr kumimoji="1" lang="ja-JP" altLang="en-US" sz="1100" dirty="0" smtClean="0"/>
                        <a:t>）</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地域包括支援センター</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2349">
                <a:tc>
                  <a:txBody>
                    <a:bodyPr/>
                    <a:lstStyle/>
                    <a:p>
                      <a:pPr>
                        <a:lnSpc>
                          <a:spcPts val="1900"/>
                        </a:lnSpc>
                      </a:pPr>
                      <a:r>
                        <a:rPr kumimoji="1" lang="ja-JP" altLang="en-US" sz="1400" dirty="0" smtClean="0"/>
                        <a:t>事業の位置づけ</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任意事業の介護給付等費用適正化事業の中で実施</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ts val="1900"/>
                        </a:lnSpc>
                      </a:pPr>
                      <a:r>
                        <a:rPr kumimoji="1" lang="ja-JP" altLang="en-US" sz="1400" dirty="0" smtClean="0"/>
                        <a:t>包括的支援事業のうち、包括的・継続的ケアマネジメント業務の中で実施</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r>
              <a:tr h="3958593">
                <a:tc>
                  <a:txBody>
                    <a:bodyPr/>
                    <a:lstStyle/>
                    <a:p>
                      <a:pPr>
                        <a:lnSpc>
                          <a:spcPts val="1900"/>
                        </a:lnSpc>
                      </a:pPr>
                      <a:r>
                        <a:rPr kumimoji="1" lang="ja-JP" altLang="en-US" sz="1400" dirty="0" smtClean="0"/>
                        <a:t>支援の内容</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900"/>
                        </a:lnSpc>
                      </a:pPr>
                      <a:r>
                        <a:rPr kumimoji="1" lang="ja-JP" altLang="en-US" sz="1400" dirty="0" smtClean="0"/>
                        <a:t>居宅介護サービス計画、介護予防サービス計画の記載内容について、事業所からの提出、又は事業所への訪問等による保険者の視点からの確認及び確認結果に基づく指導等を行う。</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ts val="1900"/>
                        </a:lnSpc>
                      </a:pPr>
                      <a:r>
                        <a:rPr kumimoji="1" lang="ja-JP" altLang="en-US" sz="1400" dirty="0" smtClean="0"/>
                        <a:t>○　日常的個別指導・相談</a:t>
                      </a:r>
                    </a:p>
                    <a:p>
                      <a:pPr marL="95250" indent="-95250">
                        <a:lnSpc>
                          <a:spcPts val="1900"/>
                        </a:lnSpc>
                      </a:pPr>
                      <a:r>
                        <a:rPr kumimoji="1" lang="ja-JP" altLang="en-US" sz="1400" dirty="0" smtClean="0"/>
                        <a:t>　　地域の介護支援専門員の日常的業務の実施に関し、介護支援専門員に対する個別の相談窓口の設置、居宅（介護予防）・施設サービス計画の作成技術の指導、サービス担当者会議の開催支援など、専門的な見地からの個別指導、相談への対応を行う。</a:t>
                      </a:r>
                    </a:p>
                    <a:p>
                      <a:pPr marL="95250" indent="-95250">
                        <a:lnSpc>
                          <a:spcPts val="1900"/>
                        </a:lnSpc>
                      </a:pPr>
                      <a:r>
                        <a:rPr kumimoji="1" lang="ja-JP" altLang="en-US" sz="1400" dirty="0" smtClean="0"/>
                        <a:t>　　また、地域の介護支援専門員の資質向上を図る観点から、必要に応じて、地域包括支援センターの各専門職や関係機関とも連携の上、事例検討会や研修の実施、制度や施策等に関する情報提供等を行う。</a:t>
                      </a:r>
                    </a:p>
                    <a:p>
                      <a:pPr>
                        <a:lnSpc>
                          <a:spcPts val="1900"/>
                        </a:lnSpc>
                      </a:pPr>
                      <a:r>
                        <a:rPr kumimoji="1" lang="ja-JP" altLang="en-US" sz="1400" dirty="0" smtClean="0"/>
                        <a:t>○　支援困難事例等への指導・助言</a:t>
                      </a:r>
                    </a:p>
                    <a:p>
                      <a:pPr marL="95250" indent="-95250">
                        <a:lnSpc>
                          <a:spcPts val="1900"/>
                        </a:lnSpc>
                      </a:pPr>
                      <a:r>
                        <a:rPr kumimoji="1" lang="ja-JP" altLang="en-US" sz="1400" dirty="0" smtClean="0"/>
                        <a:t>　　地域の介護支援専門員が抱える支援困難事例について、適宜、地域包括支援センターの各専門職や地域の関係者、関係機関との連携の下で、具体的な支援方針を検討し、指導助言等を行う。</a:t>
                      </a:r>
                      <a:endParaRPr kumimoji="1" lang="en-US" altLang="ja-JP" sz="1400" dirty="0" smtClean="0"/>
                    </a:p>
                    <a:p>
                      <a:pPr marL="95250" indent="-95250">
                        <a:lnSpc>
                          <a:spcPts val="1900"/>
                        </a:lnSpc>
                      </a:pPr>
                      <a:r>
                        <a:rPr kumimoji="1" lang="en-US" altLang="ja-JP" sz="1400" dirty="0" smtClean="0"/>
                        <a:t>※</a:t>
                      </a:r>
                      <a:r>
                        <a:rPr kumimoji="1" lang="ja-JP" altLang="en-US" sz="1400" dirty="0" smtClean="0"/>
                        <a:t>　上記の実施における一つの手法として地域ケア会議が位置づけられている。</a:t>
                      </a:r>
                      <a:endParaRPr kumimoji="1" lang="en-US" altLang="ja-JP"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r>
            </a:tbl>
          </a:graphicData>
        </a:graphic>
      </p:graphicFrame>
      <p:sp>
        <p:nvSpPr>
          <p:cNvPr id="6" name="スライド番号プレースホルダー 1"/>
          <p:cNvSpPr txBox="1">
            <a:spLocks noGrp="1"/>
          </p:cNvSpPr>
          <p:nvPr/>
        </p:nvSpPr>
        <p:spPr bwMode="auto">
          <a:xfrm>
            <a:off x="8626605" y="6525345"/>
            <a:ext cx="539552"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a:solidFill>
                  <a:srgbClr val="000000"/>
                </a:solidFill>
                <a:latin typeface="HG丸ｺﾞｼｯｸM-PRO" panose="020F0600000000000000" pitchFamily="50" charset="-128"/>
                <a:ea typeface="HG丸ｺﾞｼｯｸM-PRO" panose="020F0600000000000000" pitchFamily="50" charset="-128"/>
              </a:rPr>
              <a:pPr algn="r">
                <a:defRPr/>
              </a:pPr>
              <a:t>42</a:t>
            </a:fld>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 y="6597352"/>
            <a:ext cx="8712968" cy="261610"/>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　地域ケア会議は、地域包括支援センターが主催する場合と、市町村が主催する場合がある。（和光市の場合は、市が主催している。）</a:t>
            </a:r>
            <a:endParaRPr lang="ja-JP" altLang="en-US" sz="1100" dirty="0">
              <a:solidFill>
                <a:prstClr val="black"/>
              </a:solidFill>
            </a:endParaRPr>
          </a:p>
        </p:txBody>
      </p:sp>
    </p:spTree>
    <p:extLst>
      <p:ext uri="{BB962C8B-B14F-4D97-AF65-F5344CB8AC3E}">
        <p14:creationId xmlns:p14="http://schemas.microsoft.com/office/powerpoint/2010/main" val="2372946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pc1\Desktop\社福懇\28介護保険部会\28診療報酬改定\退院支援評価充実.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484"/>
            <a:ext cx="9167527" cy="646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106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pc1\Desktop\社福懇\28介護保険部会\28診療報酬改定\介護支援連携指導料改定(.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88591"/>
            <a:ext cx="9157335" cy="638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06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IDORI\Desktop\旧データ\マイドキュメント\hamada\講演レジュメ\2016\28介護保険部会\28財政制度審議会\281004軽度者サービスの在り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600"/>
            <a:ext cx="9144762" cy="634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82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DORI\Desktop\旧データ\マイドキュメント\hamada\講演レジュメ\2016\280902 サービス付高齢者住宅登録状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507890"/>
            <a:ext cx="87058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05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協会\29高齢者住まい\290921高齢者向け住宅チェックリスト(参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88593"/>
            <a:ext cx="9179243" cy="634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34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協会\29高齢者住まい\290921高齢者向け住宅チェックリスト①.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0" y="125413"/>
            <a:ext cx="9030367" cy="628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85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協会\29高齢者住まい\290921高齢者向け住宅チェックリスト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188589"/>
            <a:ext cx="9157335" cy="638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6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IDORI\Desktop\旧データ\マイドキュメント\hamada\講演レジュメ\2017\290420改革の方向性（財政審議会）.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39"/>
            <a:ext cx="9199055" cy="579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294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IDORI\Desktop\旧データ\マイドキュメント\hamada\講演レジュメ\2017\29介護給付費分科会\29各サービス論点一巡目\170621一巡目論点短期入所生活介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26600"/>
            <a:ext cx="9141714" cy="251479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HIDORI\Desktop\旧データ\マイドキュメント\hamada\講演レジュメ\2017\29介護給付費分科会\29各サービス論点一巡目\170621一巡目論点通所介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8910"/>
            <a:ext cx="910894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36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HIDORI\Desktop\旧データ\マイドキュメント\hamada\講演レジュメ\2017\29介護給付費分科会\29各サービス論点一巡目\170621一巡目論点福祉用具貸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95"/>
            <a:ext cx="9174480" cy="34731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CHIDORI\Desktop\旧データ\マイドキュメント\hamada\講演レジュメ\2017\29介護給付費分科会\29各サービス論点一巡目\170705一巡目論点共生型サービ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5" y="3068954"/>
            <a:ext cx="9158097" cy="31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20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HIDORI\Desktop\旧データ\マイドキュメント\hamada\講演レジュメ\2017\29介護給付費分科会\29各サービス論点一巡目\170621福祉用具貸与改革工程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90506"/>
            <a:ext cx="9100185" cy="603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99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HIDORI\Desktop\旧データ\マイドキュメント\hamada\講演レジュメ\2017\29介護給付費分科会\29各サービス論点一巡目\170621一巡目論点通所リハビリテーショ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640"/>
            <a:ext cx="9149906" cy="593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04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協会\中医協\290921リハ26年改定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1" y="188593"/>
            <a:ext cx="9060466" cy="635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37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協会\中医協\290921リハ28 年改定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2" y="188593"/>
            <a:ext cx="9040082" cy="629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194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協会\中医協\290921リハ医学管理計画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72"/>
            <a:ext cx="9134856" cy="629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67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協会\中医協\290921リハ医療介護連携意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593"/>
            <a:ext cx="9134856" cy="63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54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協会\中医協\290921リハ計画医療介護情報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592"/>
            <a:ext cx="9165717" cy="640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66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HIDORI\Desktop\旧データ\マイドキュメント\hamada\講演レジュメ\2017\29介護給付費分科会\29各サービス論点一巡目\170705一巡目訪問介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 y="64491"/>
            <a:ext cx="9158097" cy="477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92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IDORI\Desktop\旧データ\マイドキュメント\hamada\講演レジュメ\2017\28121介護保険部会意見書概要１.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 y="192595"/>
            <a:ext cx="9192959" cy="666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46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HIDORI\Desktop\旧データ\マイドキュメント\hamada\講演レジュメ\2017\29介護給付費分科会\29各サービス論点一巡目\170705一巡目論点訪問看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9" y="548640"/>
            <a:ext cx="9083993" cy="320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629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CHIDORI\Desktop\旧データ\マイドキュメント\hamada\講演レジュメ\2017\レジュメ資料\290403 進化する植木鉢植木鉢図.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2348865"/>
            <a:ext cx="8478838"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smtClean="0"/>
              <a:t>進化できるか？</a:t>
            </a:r>
            <a:endParaRPr kumimoji="1" lang="ja-JP" altLang="en-US" dirty="0"/>
          </a:p>
        </p:txBody>
      </p:sp>
    </p:spTree>
    <p:extLst>
      <p:ext uri="{BB962C8B-B14F-4D97-AF65-F5344CB8AC3E}">
        <p14:creationId xmlns:p14="http://schemas.microsoft.com/office/powerpoint/2010/main" val="11943361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6732" y="1988820"/>
            <a:ext cx="7772400" cy="1362075"/>
          </a:xfrm>
        </p:spPr>
        <p:txBody>
          <a:bodyPr>
            <a:noAutofit/>
          </a:bodyPr>
          <a:lstStyle/>
          <a:p>
            <a:r>
              <a:rPr lang="ja-JP" altLang="en-US" sz="2800" dirty="0" smtClean="0"/>
              <a:t>資料出典</a:t>
            </a:r>
            <a:r>
              <a:rPr lang="en-US" altLang="ja-JP" sz="2800" dirty="0" smtClean="0"/>
              <a:t/>
            </a:r>
            <a:br>
              <a:rPr lang="en-US" altLang="ja-JP" sz="2800" dirty="0" smtClean="0"/>
            </a:br>
            <a:r>
              <a:rPr lang="ja-JP" altLang="en-US" sz="2800" dirty="0" smtClean="0"/>
              <a:t>・社会保障審議会　　介護保険部会　資料</a:t>
            </a:r>
            <a:r>
              <a:rPr lang="en-US" altLang="ja-JP" sz="2800" dirty="0" smtClean="0"/>
              <a:t/>
            </a:r>
            <a:br>
              <a:rPr lang="en-US" altLang="ja-JP" sz="2800" dirty="0" smtClean="0"/>
            </a:br>
            <a:r>
              <a:rPr lang="ja-JP" altLang="en-US" sz="2800" dirty="0"/>
              <a:t>　</a:t>
            </a:r>
            <a:r>
              <a:rPr lang="ja-JP" altLang="en-US" sz="2800" dirty="0" smtClean="0"/>
              <a:t>　　　　同　　　　　　　介護給付費分科会　資料</a:t>
            </a:r>
            <a:r>
              <a:rPr lang="en-US" altLang="ja-JP" sz="2800" dirty="0" smtClean="0"/>
              <a:t/>
            </a:r>
            <a:br>
              <a:rPr lang="en-US" altLang="ja-JP" sz="2800" dirty="0" smtClean="0"/>
            </a:br>
            <a:r>
              <a:rPr lang="ja-JP" altLang="en-US" sz="2800" dirty="0" smtClean="0"/>
              <a:t>中央社会医療協議会　資料</a:t>
            </a:r>
            <a:r>
              <a:rPr lang="en-US" altLang="ja-JP" sz="2800" dirty="0" smtClean="0"/>
              <a:t/>
            </a:r>
            <a:br>
              <a:rPr lang="en-US" altLang="ja-JP" sz="2800" dirty="0" smtClean="0"/>
            </a:br>
            <a:r>
              <a:rPr lang="ja-JP" altLang="en-US" sz="2800" dirty="0" smtClean="0"/>
              <a:t>厚労省　平成</a:t>
            </a:r>
            <a:r>
              <a:rPr lang="en-US" altLang="ja-JP" sz="2800" dirty="0" smtClean="0"/>
              <a:t>28</a:t>
            </a:r>
            <a:r>
              <a:rPr lang="ja-JP" altLang="en-US" sz="2800" dirty="0" smtClean="0"/>
              <a:t>年度診療報酬改定資料</a:t>
            </a:r>
            <a:r>
              <a:rPr lang="en-US" altLang="ja-JP" sz="2800" dirty="0" smtClean="0"/>
              <a:t/>
            </a:r>
            <a:br>
              <a:rPr lang="en-US" altLang="ja-JP" sz="2800" dirty="0" smtClean="0"/>
            </a:br>
            <a:r>
              <a:rPr lang="ja-JP" altLang="en-US" sz="2800" smtClean="0"/>
              <a:t>経済財政諮問会議資料</a:t>
            </a:r>
            <a:r>
              <a:rPr lang="en-US" altLang="ja-JP" sz="2800" dirty="0" smtClean="0"/>
              <a:t/>
            </a:r>
            <a:br>
              <a:rPr lang="en-US" altLang="ja-JP" sz="2800" dirty="0" smtClean="0"/>
            </a:br>
            <a:r>
              <a:rPr lang="ja-JP" altLang="en-US" sz="2800" dirty="0" smtClean="0"/>
              <a:t>財務省　財政制度審議会資料</a:t>
            </a:r>
            <a:r>
              <a:rPr lang="en-US" altLang="ja-JP" sz="2800" dirty="0" smtClean="0"/>
              <a:t/>
            </a:r>
            <a:br>
              <a:rPr lang="en-US" altLang="ja-JP" sz="2800" dirty="0" smtClean="0"/>
            </a:br>
            <a:r>
              <a:rPr lang="ja-JP" altLang="en-US" sz="2800" dirty="0"/>
              <a:t>　</a:t>
            </a:r>
            <a:r>
              <a:rPr lang="ja-JP" altLang="en-US" sz="2800" dirty="0" smtClean="0"/>
              <a:t>地域包括ケア研究会報告書「地域包括ケアシステムと地域マネジメント（三菱</a:t>
            </a:r>
            <a:r>
              <a:rPr lang="en-US" altLang="ja-JP" sz="2800" dirty="0" err="1" smtClean="0"/>
              <a:t>ufj</a:t>
            </a:r>
            <a:r>
              <a:rPr lang="ja-JP" altLang="en-US" sz="2800" dirty="0" smtClean="0"/>
              <a:t>リサーチ＆コンサルティング）、他</a:t>
            </a:r>
            <a:endParaRPr kumimoji="1" lang="ja-JP" altLang="en-US" sz="2800" dirty="0"/>
          </a:p>
        </p:txBody>
      </p:sp>
      <p:sp>
        <p:nvSpPr>
          <p:cNvPr id="5" name="テキスト プレースホルダー 4"/>
          <p:cNvSpPr>
            <a:spLocks noGrp="1"/>
          </p:cNvSpPr>
          <p:nvPr>
            <p:ph type="body" idx="1"/>
          </p:nvPr>
        </p:nvSpPr>
        <p:spPr>
          <a:xfrm>
            <a:off x="716091" y="548640"/>
            <a:ext cx="7772400" cy="1500187"/>
          </a:xfrm>
        </p:spPr>
        <p:txBody>
          <a:bodyPr>
            <a:normAutofit fontScale="92500" lnSpcReduction="20000"/>
          </a:bodyPr>
          <a:lstStyle/>
          <a:p>
            <a:r>
              <a:rPr kumimoji="1" lang="ja-JP" altLang="en-US" sz="5400" dirty="0" smtClean="0"/>
              <a:t>ご清聴</a:t>
            </a:r>
            <a:endParaRPr kumimoji="1" lang="en-US" altLang="ja-JP" sz="5400" dirty="0" smtClean="0"/>
          </a:p>
          <a:p>
            <a:r>
              <a:rPr lang="ja-JP" altLang="en-US" sz="5400" dirty="0"/>
              <a:t>　</a:t>
            </a:r>
            <a:r>
              <a:rPr lang="ja-JP" altLang="en-US" sz="5400" dirty="0" smtClean="0"/>
              <a:t>　</a:t>
            </a:r>
            <a:r>
              <a:rPr kumimoji="1" lang="ja-JP" altLang="en-US" sz="5400" dirty="0" smtClean="0"/>
              <a:t>ありがとうございました</a:t>
            </a:r>
            <a:endParaRPr kumimoji="1" lang="ja-JP" altLang="en-US" sz="5400" dirty="0"/>
          </a:p>
        </p:txBody>
      </p:sp>
    </p:spTree>
    <p:extLst>
      <p:ext uri="{BB962C8B-B14F-4D97-AF65-F5344CB8AC3E}">
        <p14:creationId xmlns:p14="http://schemas.microsoft.com/office/powerpoint/2010/main" val="2961321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074" name="Picture 2" descr="C:\Users\CHIDORI\Desktop\旧データ\マイドキュメント\hamada\講演レジュメ\2017\28121介護保険部会意見書概要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 y="202787"/>
            <a:ext cx="9182767" cy="665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99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テキスト ボックス 15"/>
          <p:cNvSpPr txBox="1">
            <a:spLocks noChangeArrowheads="1"/>
          </p:cNvSpPr>
          <p:nvPr/>
        </p:nvSpPr>
        <p:spPr bwMode="auto">
          <a:xfrm>
            <a:off x="-30604" y="13093"/>
            <a:ext cx="9174604" cy="369045"/>
          </a:xfrm>
          <a:prstGeom prst="rect">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29" tIns="36000" rIns="91429" bIns="36000"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地域包括</a:t>
            </a: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ケアシステム強化法関連スケジュール</a:t>
            </a:r>
            <a:endParaRPr lang="ja-JP" altLang="en-US"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836152808"/>
              </p:ext>
            </p:extLst>
          </p:nvPr>
        </p:nvGraphicFramePr>
        <p:xfrm>
          <a:off x="118582" y="548680"/>
          <a:ext cx="9025417" cy="5957800"/>
        </p:xfrm>
        <a:graphic>
          <a:graphicData uri="http://schemas.openxmlformats.org/drawingml/2006/table">
            <a:tbl>
              <a:tblPr firstRow="1" bandRow="1">
                <a:tableStyleId>{5C22544A-7EE6-4342-B048-85BDC9FD1C3A}</a:tableStyleId>
              </a:tblPr>
              <a:tblGrid>
                <a:gridCol w="1446822"/>
                <a:gridCol w="7578595"/>
              </a:tblGrid>
              <a:tr h="28803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時期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主な内容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H29(2017).4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H29(2017)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年度介護報酬改定</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介護職員処遇改善加算の拡充</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●「新しい総合事業」が全市町村でスタート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介護保険法等の改正案が国会で成立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●高額介護サービス費の利用者負担の月額上限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一般区分</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44,400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円に引き上げ</a:t>
                      </a: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号保険者の介護納付金の「総報酬割」が段階的に開始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社会保障審議会・介護給付費分科会で各ｻｰﾋﾞｽの指定基準・報酬などについて議論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H30(2018)</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年度介護報酬改定の全体改定率が決定</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H30(2018).1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H30(2018)</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年度介護報酬改定の諮問・答申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H30(2018)</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年度介護保険制度改正・介護報酬改定</a:t>
                      </a: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●日常的な医学管理や看取りと生活施設の機能を備えた「介護医療院」の創設スタート</a:t>
                      </a: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●居宅介護支援の指定権限が市町村に移行</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●認知症初期集中支援</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T</a:t>
                      </a: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医療・介護連携推進事業が全市町村でスタート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特に所得水準の高い者の利用者負担割合を</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割に引き上げ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福祉用具貸与に関し、全国平均貸与価格の公表、上限制を開始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r>
              <a:tr h="47599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H32(2020)</a:t>
                      </a: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号保険者の介護納付金の「総報酬割」が完全移行</a:t>
                      </a:r>
                    </a:p>
                  </a:txBody>
                  <a:tcPr marL="84406" marR="84406"/>
                </a:tc>
              </a:tr>
            </a:tbl>
          </a:graphicData>
        </a:graphic>
      </p:graphicFrame>
      <p:cxnSp>
        <p:nvCxnSpPr>
          <p:cNvPr id="7" name="直線矢印コネクタ 6"/>
          <p:cNvCxnSpPr/>
          <p:nvPr/>
        </p:nvCxnSpPr>
        <p:spPr>
          <a:xfrm>
            <a:off x="1514430" y="548680"/>
            <a:ext cx="0" cy="6048672"/>
          </a:xfrm>
          <a:prstGeom prst="straightConnector1">
            <a:avLst/>
          </a:prstGeom>
          <a:ln w="60325">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173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098" name="Picture 2" descr="C:\Users\CHIDORI\Desktop\旧データ\マイドキュメント\hamada\講演レジュメ\2017\2903介護保険法改正ポイント１.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 y="155220"/>
            <a:ext cx="9131808" cy="635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75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C17C64C2F1C3A4FB5C4BE0C340EE042" ma:contentTypeVersion="5" ma:contentTypeDescription="新しいドキュメントを作成します。" ma:contentTypeScope="" ma:versionID="cb0f45ca1d3366cb16305c0ac327aa38">
  <xsd:schema xmlns:xsd="http://www.w3.org/2001/XMLSchema" xmlns:xs="http://www.w3.org/2001/XMLSchema" xmlns:p="http://schemas.microsoft.com/office/2006/metadata/properties" xmlns:ns2="af78f21b-402e-47d8-82f9-669808e42955" xmlns:ns3="7e874df4-8b95-4b02-8bb5-ec18197401be" targetNamespace="http://schemas.microsoft.com/office/2006/metadata/properties" ma:root="true" ma:fieldsID="5b310608cc74cd1d840bac3a4e8d556d" ns2:_="" ns3:_="">
    <xsd:import namespace="af78f21b-402e-47d8-82f9-669808e42955"/>
    <xsd:import namespace="7e874df4-8b95-4b02-8bb5-ec18197401be"/>
    <xsd:element name="properties">
      <xsd:complexType>
        <xsd:sequence>
          <xsd:element name="documentManagement">
            <xsd:complexType>
              <xsd:all>
                <xsd:element ref="ns2:MediaServiceMetadata" minOccurs="0"/>
                <xsd:element ref="ns2:MediaServiceFastMetadata" minOccurs="0"/>
                <xsd:element ref="ns3:SharedWithUser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8f21b-402e-47d8-82f9-669808e429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874df4-8b95-4b02-8bb5-ec18197401be" elementFormDefault="qualified">
    <xsd:import namespace="http://schemas.microsoft.com/office/2006/documentManagement/types"/>
    <xsd:import namespace="http://schemas.microsoft.com/office/infopath/2007/PartnerControls"/>
    <xsd:element name="SharedWithUsers" ma:index="10"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D3AA8A-CA77-4887-99BC-2170F35D23B4}"/>
</file>

<file path=customXml/itemProps2.xml><?xml version="1.0" encoding="utf-8"?>
<ds:datastoreItem xmlns:ds="http://schemas.openxmlformats.org/officeDocument/2006/customXml" ds:itemID="{0767205A-0A28-45E5-BFFB-8A4AACF4CEE8}"/>
</file>

<file path=customXml/itemProps3.xml><?xml version="1.0" encoding="utf-8"?>
<ds:datastoreItem xmlns:ds="http://schemas.openxmlformats.org/officeDocument/2006/customXml" ds:itemID="{92E861D3-458D-4128-AD57-4ABD7BD02097}"/>
</file>

<file path=docProps/app.xml><?xml version="1.0" encoding="utf-8"?>
<Properties xmlns="http://schemas.openxmlformats.org/officeDocument/2006/extended-properties" xmlns:vt="http://schemas.openxmlformats.org/officeDocument/2006/docPropsVTypes">
  <Template/>
  <TotalTime>7239</TotalTime>
  <Words>3293</Words>
  <Application>Microsoft Office PowerPoint</Application>
  <PresentationFormat>画面に合わせる (4:3)</PresentationFormat>
  <Paragraphs>627</Paragraphs>
  <Slides>62</Slides>
  <Notes>9</Notes>
  <HiddenSlides>1</HiddenSlides>
  <MMClips>0</MMClips>
  <ScaleCrop>false</ScaleCrop>
  <HeadingPairs>
    <vt:vector size="4" baseType="variant">
      <vt:variant>
        <vt:lpstr>テーマ</vt:lpstr>
      </vt:variant>
      <vt:variant>
        <vt:i4>1</vt:i4>
      </vt:variant>
      <vt:variant>
        <vt:lpstr>スライド タイトル</vt:lpstr>
      </vt:variant>
      <vt:variant>
        <vt:i4>62</vt:i4>
      </vt:variant>
    </vt:vector>
  </HeadingPairs>
  <TitlesOfParts>
    <vt:vector size="63" baseType="lpstr">
      <vt:lpstr>Office ​​テーマ</vt:lpstr>
      <vt:lpstr>介護報酬改定の動向と ケアマネジメント・介護支援専門員  護保険制度改正 　　　　　　と今後の展望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主任介護支援専門員更新要件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進化できるか？</vt:lpstr>
      <vt:lpstr>資料出典 ・社会保障審議会　　介護保険部会　資料 　　　　　同　　　　　　　介護給付費分科会　資料 中央社会医療協議会　資料 厚労省　平成28年度診療報酬改定資料 経済財政諮問会議資料 財務省　財政制度審議会資料 　地域包括ケア研究会報告書「地域包括ケアシステムと地域マネジメント（三菱ufjリサーチ＆コンサルティング）、他</vt:lpstr>
    </vt:vector>
  </TitlesOfParts>
  <Company>三重県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介護保険のこれまでの経緯</dc:title>
  <dc:creator>濱田　和則</dc:creator>
  <cp:lastModifiedBy>pc1</cp:lastModifiedBy>
  <cp:revision>498</cp:revision>
  <dcterms:created xsi:type="dcterms:W3CDTF">2008-10-27T05:30:46Z</dcterms:created>
  <dcterms:modified xsi:type="dcterms:W3CDTF">2017-09-21T04:05:52Z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0x0101003C17C64C2F1C3A4FB5C4BE0C340EE042</vt:lpwstr>
  </property>
</Properties>
</file>